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0"/>
  </p:notesMasterIdLst>
  <p:sldIdLst>
    <p:sldId id="256" r:id="rId2"/>
    <p:sldId id="398" r:id="rId3"/>
    <p:sldId id="395" r:id="rId4"/>
    <p:sldId id="396" r:id="rId5"/>
    <p:sldId id="374" r:id="rId6"/>
    <p:sldId id="378" r:id="rId7"/>
    <p:sldId id="257" r:id="rId8"/>
    <p:sldId id="258" r:id="rId9"/>
    <p:sldId id="259" r:id="rId10"/>
    <p:sldId id="260" r:id="rId11"/>
    <p:sldId id="262" r:id="rId12"/>
    <p:sldId id="261" r:id="rId13"/>
    <p:sldId id="263" r:id="rId14"/>
    <p:sldId id="266" r:id="rId15"/>
    <p:sldId id="267" r:id="rId16"/>
    <p:sldId id="268" r:id="rId17"/>
    <p:sldId id="269" r:id="rId18"/>
    <p:sldId id="264" r:id="rId19"/>
    <p:sldId id="265" r:id="rId20"/>
    <p:sldId id="371" r:id="rId21"/>
    <p:sldId id="372" r:id="rId22"/>
    <p:sldId id="270" r:id="rId23"/>
    <p:sldId id="271" r:id="rId24"/>
    <p:sldId id="279" r:id="rId25"/>
    <p:sldId id="276" r:id="rId26"/>
    <p:sldId id="277" r:id="rId27"/>
    <p:sldId id="275" r:id="rId28"/>
    <p:sldId id="273" r:id="rId29"/>
    <p:sldId id="274" r:id="rId30"/>
    <p:sldId id="280" r:id="rId31"/>
    <p:sldId id="328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9" r:id="rId42"/>
    <p:sldId id="298" r:id="rId43"/>
    <p:sldId id="309" r:id="rId44"/>
    <p:sldId id="375" r:id="rId45"/>
    <p:sldId id="294" r:id="rId46"/>
    <p:sldId id="292" r:id="rId47"/>
    <p:sldId id="293" r:id="rId48"/>
    <p:sldId id="301" r:id="rId49"/>
    <p:sldId id="300" r:id="rId50"/>
    <p:sldId id="302" r:id="rId51"/>
    <p:sldId id="303" r:id="rId52"/>
    <p:sldId id="304" r:id="rId53"/>
    <p:sldId id="317" r:id="rId54"/>
    <p:sldId id="318" r:id="rId55"/>
    <p:sldId id="369" r:id="rId56"/>
    <p:sldId id="370" r:id="rId57"/>
    <p:sldId id="373" r:id="rId58"/>
    <p:sldId id="320" r:id="rId59"/>
    <p:sldId id="313" r:id="rId60"/>
    <p:sldId id="327" r:id="rId61"/>
    <p:sldId id="367" r:id="rId62"/>
    <p:sldId id="368" r:id="rId63"/>
    <p:sldId id="310" r:id="rId64"/>
    <p:sldId id="305" r:id="rId65"/>
    <p:sldId id="306" r:id="rId66"/>
    <p:sldId id="361" r:id="rId67"/>
    <p:sldId id="307" r:id="rId68"/>
    <p:sldId id="314" r:id="rId69"/>
    <p:sldId id="315" r:id="rId70"/>
    <p:sldId id="316" r:id="rId71"/>
    <p:sldId id="323" r:id="rId72"/>
    <p:sldId id="308" r:id="rId73"/>
    <p:sldId id="296" r:id="rId74"/>
    <p:sldId id="329" r:id="rId75"/>
    <p:sldId id="330" r:id="rId76"/>
    <p:sldId id="312" r:id="rId77"/>
    <p:sldId id="311" r:id="rId78"/>
    <p:sldId id="326" r:id="rId79"/>
    <p:sldId id="332" r:id="rId80"/>
    <p:sldId id="331" r:id="rId81"/>
    <p:sldId id="334" r:id="rId82"/>
    <p:sldId id="335" r:id="rId83"/>
    <p:sldId id="336" r:id="rId84"/>
    <p:sldId id="337" r:id="rId85"/>
    <p:sldId id="338" r:id="rId86"/>
    <p:sldId id="342" r:id="rId87"/>
    <p:sldId id="343" r:id="rId88"/>
    <p:sldId id="344" r:id="rId89"/>
    <p:sldId id="352" r:id="rId90"/>
    <p:sldId id="353" r:id="rId91"/>
    <p:sldId id="354" r:id="rId92"/>
    <p:sldId id="355" r:id="rId93"/>
    <p:sldId id="358" r:id="rId94"/>
    <p:sldId id="357" r:id="rId95"/>
    <p:sldId id="339" r:id="rId96"/>
    <p:sldId id="345" r:id="rId97"/>
    <p:sldId id="386" r:id="rId98"/>
    <p:sldId id="346" r:id="rId99"/>
    <p:sldId id="347" r:id="rId100"/>
    <p:sldId id="348" r:id="rId101"/>
    <p:sldId id="349" r:id="rId102"/>
    <p:sldId id="350" r:id="rId103"/>
    <p:sldId id="381" r:id="rId104"/>
    <p:sldId id="392" r:id="rId105"/>
    <p:sldId id="387" r:id="rId106"/>
    <p:sldId id="388" r:id="rId107"/>
    <p:sldId id="379" r:id="rId108"/>
    <p:sldId id="382" r:id="rId109"/>
    <p:sldId id="380" r:id="rId110"/>
    <p:sldId id="383" r:id="rId111"/>
    <p:sldId id="384" r:id="rId112"/>
    <p:sldId id="385" r:id="rId113"/>
    <p:sldId id="389" r:id="rId114"/>
    <p:sldId id="390" r:id="rId115"/>
    <p:sldId id="340" r:id="rId116"/>
    <p:sldId id="360" r:id="rId117"/>
    <p:sldId id="351" r:id="rId118"/>
    <p:sldId id="376" r:id="rId119"/>
    <p:sldId id="359" r:id="rId120"/>
    <p:sldId id="362" r:id="rId121"/>
    <p:sldId id="363" r:id="rId122"/>
    <p:sldId id="364" r:id="rId123"/>
    <p:sldId id="365" r:id="rId124"/>
    <p:sldId id="397" r:id="rId125"/>
    <p:sldId id="366" r:id="rId126"/>
    <p:sldId id="377" r:id="rId127"/>
    <p:sldId id="393" r:id="rId128"/>
    <p:sldId id="394" r:id="rId12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76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22FA7-5A92-4C80-8850-9AF8E1D97C69}" type="datetimeFigureOut">
              <a:rPr lang="zh-TW" altLang="en-US" smtClean="0"/>
              <a:pPr/>
              <a:t>2018/3/25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C083F3-706A-4C49-A0DD-4CC1C8F4202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8755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C083F3-706A-4C49-A0DD-4CC1C8F4202D}" type="slidenum">
              <a:rPr lang="zh-TW" altLang="en-US" smtClean="0"/>
              <a:pPr/>
              <a:t>46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C083F3-706A-4C49-A0DD-4CC1C8F4202D}" type="slidenum">
              <a:rPr lang="zh-TW" altLang="en-US" smtClean="0"/>
              <a:pPr/>
              <a:t>47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ED9F582-E4B4-4F6B-B4B8-3DACBB453A18}" type="datetimeFigureOut">
              <a:rPr lang="zh-TW" altLang="en-US" smtClean="0"/>
              <a:pPr/>
              <a:t>2018/3/25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7D50F1-A835-4442-A4ED-3FAD7C7EC8CD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矩形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矩形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矩形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矩形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56" name="矩形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矩形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矩形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矩形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ED9F582-E4B4-4F6B-B4B8-3DACBB453A18}" type="datetimeFigureOut">
              <a:rPr lang="zh-TW" altLang="en-US" smtClean="0"/>
              <a:pPr/>
              <a:t>2018/3/25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7D50F1-A835-4442-A4ED-3FAD7C7EC8C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ED9F582-E4B4-4F6B-B4B8-3DACBB453A18}" type="datetimeFigureOut">
              <a:rPr lang="zh-TW" altLang="en-US" smtClean="0"/>
              <a:pPr/>
              <a:t>2018/3/25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7D50F1-A835-4442-A4ED-3FAD7C7EC8C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ED9F582-E4B4-4F6B-B4B8-3DACBB453A18}" type="datetimeFigureOut">
              <a:rPr lang="zh-TW" altLang="en-US" smtClean="0"/>
              <a:pPr/>
              <a:t>2018/3/25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7D50F1-A835-4442-A4ED-3FAD7C7EC8C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手繪多邊形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手繪多邊形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手繪多邊形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手繪多邊形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手繪多邊形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手繪多邊形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手繪多邊形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手繪多邊形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手繪多邊形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手繪多邊形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手繪多邊形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手繪多邊形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手繪多邊形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手繪多邊形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手繪多邊形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ED9F582-E4B4-4F6B-B4B8-3DACBB453A18}" type="datetimeFigureOut">
              <a:rPr lang="zh-TW" altLang="en-US" smtClean="0"/>
              <a:pPr/>
              <a:t>2018/3/25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7D50F1-A835-4442-A4ED-3FAD7C7EC8CD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矩形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矩形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矩形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ED9F582-E4B4-4F6B-B4B8-3DACBB453A18}" type="datetimeFigureOut">
              <a:rPr lang="zh-TW" altLang="en-US" smtClean="0"/>
              <a:pPr/>
              <a:t>2018/3/25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7D50F1-A835-4442-A4ED-3FAD7C7EC8C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ED9F582-E4B4-4F6B-B4B8-3DACBB453A18}" type="datetimeFigureOut">
              <a:rPr lang="zh-TW" altLang="en-US" smtClean="0"/>
              <a:pPr/>
              <a:t>2018/3/25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7D50F1-A835-4442-A4ED-3FAD7C7EC8CD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矩形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矩形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矩形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矩形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矩形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矩形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矩形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矩形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ED9F582-E4B4-4F6B-B4B8-3DACBB453A18}" type="datetimeFigureOut">
              <a:rPr lang="zh-TW" altLang="en-US" smtClean="0"/>
              <a:pPr/>
              <a:t>2018/3/25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7D50F1-A835-4442-A4ED-3FAD7C7EC8C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ED9F582-E4B4-4F6B-B4B8-3DACBB453A18}" type="datetimeFigureOut">
              <a:rPr lang="zh-TW" altLang="en-US" smtClean="0"/>
              <a:pPr/>
              <a:t>2018/3/25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7D50F1-A835-4442-A4ED-3FAD7C7EC8C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ED9F582-E4B4-4F6B-B4B8-3DACBB453A18}" type="datetimeFigureOut">
              <a:rPr lang="zh-TW" altLang="en-US" smtClean="0"/>
              <a:pPr/>
              <a:t>2018/3/25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7D50F1-A835-4442-A4ED-3FAD7C7EC8C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直線接點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群組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直線接點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zh-TW" altLang="en-US" smtClean="0"/>
              <a:t>按一下圖示以新增圖片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grpSp>
        <p:nvGrpSpPr>
          <p:cNvPr id="14" name="群組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直線接點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群組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直線接點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8ED9F582-E4B4-4F6B-B4B8-3DACBB453A18}" type="datetimeFigureOut">
              <a:rPr lang="zh-TW" altLang="en-US" smtClean="0"/>
              <a:pPr/>
              <a:t>2018/3/25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7B7D50F1-A835-4442-A4ED-3FAD7C7EC8C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矩形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矩形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矩形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矩形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8ED9F582-E4B4-4F6B-B4B8-3DACBB453A18}" type="datetimeFigureOut">
              <a:rPr lang="zh-TW" altLang="en-US" smtClean="0"/>
              <a:pPr/>
              <a:t>2018/3/25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7B7D50F1-A835-4442-A4ED-3FAD7C7EC8C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&#22969;&#35712;&#32147;.avi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0.jpeg"/><Relationship Id="rId7" Type="http://schemas.openxmlformats.org/officeDocument/2006/relationships/image" Target="../media/image8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11" Type="http://schemas.openxmlformats.org/officeDocument/2006/relationships/image" Target="../media/image87.jpeg"/><Relationship Id="rId5" Type="http://schemas.openxmlformats.org/officeDocument/2006/relationships/image" Target="../media/image12.jpeg"/><Relationship Id="rId10" Type="http://schemas.openxmlformats.org/officeDocument/2006/relationships/image" Target="../media/image86.jpeg"/><Relationship Id="rId4" Type="http://schemas.openxmlformats.org/officeDocument/2006/relationships/image" Target="../media/image81.jpeg"/><Relationship Id="rId9" Type="http://schemas.openxmlformats.org/officeDocument/2006/relationships/image" Target="../media/image85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28596" y="0"/>
            <a:ext cx="8715404" cy="1000132"/>
          </a:xfrm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TW" altLang="en-US" sz="5400" b="1" dirty="0" smtClean="0">
                <a:solidFill>
                  <a:schemeClr val="accent3">
                    <a:lumMod val="75000"/>
                  </a:schemeClr>
                </a:solidFill>
              </a:rPr>
              <a:t> 引爆不可思議的讀</a:t>
            </a:r>
            <a:r>
              <a:rPr lang="zh-TW" altLang="en-US" sz="5400" b="1" dirty="0" smtClean="0">
                <a:solidFill>
                  <a:schemeClr val="accent3">
                    <a:lumMod val="75000"/>
                  </a:schemeClr>
                </a:solidFill>
              </a:rPr>
              <a:t>經潛能</a:t>
            </a:r>
            <a:endParaRPr lang="zh-TW" altLang="en-US" sz="5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 descr="IMG_377560229454775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48029" y="1196752"/>
            <a:ext cx="5592268" cy="4382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500042"/>
            <a:ext cx="8043890" cy="1140736"/>
          </a:xfrm>
        </p:spPr>
        <p:txBody>
          <a:bodyPr/>
          <a:lstStyle/>
          <a:p>
            <a:r>
              <a:rPr lang="zh-TW" altLang="en-US" sz="3600" dirty="0" smtClean="0"/>
              <a:t>從天而降的巨石</a:t>
            </a:r>
            <a:r>
              <a:rPr lang="en-US" altLang="zh-TW" sz="3600" dirty="0" smtClean="0"/>
              <a:t>.</a:t>
            </a:r>
            <a:r>
              <a:rPr lang="zh-TW" altLang="en-US" sz="3600" dirty="0" smtClean="0"/>
              <a:t>是上天對我的考試嗎</a:t>
            </a:r>
            <a:endParaRPr lang="zh-TW" altLang="en-US" sz="3600" dirty="0"/>
          </a:p>
        </p:txBody>
      </p:sp>
      <p:pic>
        <p:nvPicPr>
          <p:cNvPr id="5" name="圖片 4" descr="孜嫻5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2071678"/>
            <a:ext cx="2871808" cy="3589760"/>
          </a:xfrm>
          <a:prstGeom prst="rect">
            <a:avLst/>
          </a:prstGeom>
        </p:spPr>
      </p:pic>
      <p:pic>
        <p:nvPicPr>
          <p:cNvPr id="15" name="內容版面配置區 14" descr="開完刀第2天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714876" y="2143116"/>
            <a:ext cx="2900382" cy="362547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33177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1224" y="1784350"/>
            <a:ext cx="6098751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33177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7356" y="0"/>
            <a:ext cx="4871284" cy="649797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33179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785794"/>
            <a:ext cx="7240173" cy="54276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/>
              <a:t>        </a:t>
            </a:r>
            <a:r>
              <a:rPr lang="en-US" altLang="zh-TW" sz="5400" dirty="0" smtClean="0">
                <a:solidFill>
                  <a:srgbClr val="FF0000"/>
                </a:solidFill>
              </a:rPr>
              <a:t>2017</a:t>
            </a:r>
            <a:r>
              <a:rPr lang="zh-TW" altLang="en-US" sz="5400" dirty="0" smtClean="0">
                <a:solidFill>
                  <a:srgbClr val="FF0000"/>
                </a:solidFill>
              </a:rPr>
              <a:t>再創佳績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9592" y="1412776"/>
            <a:ext cx="7772400" cy="4572000"/>
          </a:xfrm>
        </p:spPr>
        <p:txBody>
          <a:bodyPr>
            <a:normAutofit/>
          </a:bodyPr>
          <a:lstStyle/>
          <a:p>
            <a:r>
              <a:rPr lang="zh-TW" altLang="en-US" sz="7200" dirty="0" smtClean="0">
                <a:solidFill>
                  <a:srgbClr val="FFFF00"/>
                </a:solidFill>
              </a:rPr>
              <a:t>想繼續看下去嗎</a:t>
            </a:r>
            <a:endParaRPr lang="en-US" altLang="zh-TW" sz="72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18201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FF00"/>
                </a:solidFill>
              </a:rPr>
              <a:t>國二哥哥</a:t>
            </a:r>
            <a:r>
              <a:rPr lang="en-US" altLang="zh-TW" dirty="0" smtClean="0">
                <a:solidFill>
                  <a:srgbClr val="FFFF00"/>
                </a:solidFill>
              </a:rPr>
              <a:t>19</a:t>
            </a:r>
            <a:r>
              <a:rPr lang="zh-TW" altLang="en-US" dirty="0" smtClean="0">
                <a:solidFill>
                  <a:srgbClr val="FFFF00"/>
                </a:solidFill>
              </a:rPr>
              <a:t>段</a:t>
            </a:r>
            <a:r>
              <a:rPr lang="en-US" altLang="zh-TW" dirty="0" smtClean="0">
                <a:solidFill>
                  <a:srgbClr val="FFFF00"/>
                </a:solidFill>
              </a:rPr>
              <a:t>/</a:t>
            </a:r>
            <a:r>
              <a:rPr lang="zh-TW" altLang="en-US" dirty="0" smtClean="0">
                <a:solidFill>
                  <a:srgbClr val="FFFF00"/>
                </a:solidFill>
              </a:rPr>
              <a:t>國小五妹妹</a:t>
            </a:r>
            <a:r>
              <a:rPr lang="en-US" altLang="zh-TW" dirty="0" smtClean="0">
                <a:solidFill>
                  <a:srgbClr val="FFFF00"/>
                </a:solidFill>
              </a:rPr>
              <a:t>18</a:t>
            </a:r>
            <a:r>
              <a:rPr lang="zh-TW" altLang="en-US" dirty="0" smtClean="0">
                <a:solidFill>
                  <a:srgbClr val="FFFF00"/>
                </a:solidFill>
              </a:rPr>
              <a:t>段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28800"/>
            <a:ext cx="3754961" cy="5005487"/>
          </a:xfrm>
        </p:spPr>
      </p:pic>
      <p:pic>
        <p:nvPicPr>
          <p:cNvPr id="10" name="內容版面配置區 9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63600"/>
            <a:ext cx="3566802" cy="4754664"/>
          </a:xfrm>
        </p:spPr>
      </p:pic>
    </p:spTree>
    <p:extLst>
      <p:ext uri="{BB962C8B-B14F-4D97-AF65-F5344CB8AC3E}">
        <p14:creationId xmlns:p14="http://schemas.microsoft.com/office/powerpoint/2010/main" val="286279773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FF00"/>
                </a:solidFill>
              </a:rPr>
              <a:t>             </a:t>
            </a:r>
            <a:r>
              <a:rPr lang="en-US" altLang="zh-TW" dirty="0" smtClean="0">
                <a:solidFill>
                  <a:srgbClr val="FFFF00"/>
                </a:solidFill>
              </a:rPr>
              <a:t>2016</a:t>
            </a:r>
            <a:r>
              <a:rPr lang="zh-TW" altLang="en-US" dirty="0" smtClean="0">
                <a:solidFill>
                  <a:srgbClr val="FFFF00"/>
                </a:solidFill>
              </a:rPr>
              <a:t>年考</a:t>
            </a:r>
            <a:r>
              <a:rPr lang="en-US" altLang="zh-TW" dirty="0" smtClean="0">
                <a:solidFill>
                  <a:srgbClr val="FFFF00"/>
                </a:solidFill>
              </a:rPr>
              <a:t>8</a:t>
            </a:r>
            <a:r>
              <a:rPr lang="zh-TW" altLang="en-US" dirty="0" smtClean="0">
                <a:solidFill>
                  <a:srgbClr val="FFFF00"/>
                </a:solidFill>
              </a:rPr>
              <a:t>段</a:t>
            </a:r>
            <a:r>
              <a:rPr lang="en-US" altLang="zh-TW" dirty="0" smtClean="0">
                <a:solidFill>
                  <a:srgbClr val="FFFF00"/>
                </a:solidFill>
              </a:rPr>
              <a:t/>
            </a:r>
            <a:br>
              <a:rPr lang="en-US" altLang="zh-TW" dirty="0" smtClean="0">
                <a:solidFill>
                  <a:srgbClr val="FFFF00"/>
                </a:solidFill>
              </a:rPr>
            </a:br>
            <a:endParaRPr lang="zh-TW" altLang="en-US" dirty="0">
              <a:solidFill>
                <a:srgbClr val="FFFF00"/>
              </a:solidFill>
            </a:endParaRPr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883508"/>
            <a:ext cx="7772400" cy="4373683"/>
          </a:xfrm>
        </p:spPr>
      </p:pic>
    </p:spTree>
    <p:extLst>
      <p:ext uri="{BB962C8B-B14F-4D97-AF65-F5344CB8AC3E}">
        <p14:creationId xmlns:p14="http://schemas.microsoft.com/office/powerpoint/2010/main" val="52156136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成長</a:t>
            </a:r>
            <a:r>
              <a:rPr lang="en-US" altLang="zh-TW" dirty="0" smtClean="0">
                <a:solidFill>
                  <a:srgbClr val="FF0000"/>
                </a:solidFill>
              </a:rPr>
              <a:t>.</a:t>
            </a:r>
            <a:r>
              <a:rPr lang="zh-TW" altLang="en-US" dirty="0" smtClean="0">
                <a:solidFill>
                  <a:srgbClr val="FF0000"/>
                </a:solidFill>
              </a:rPr>
              <a:t>妹妹</a:t>
            </a:r>
            <a:r>
              <a:rPr lang="en-US" altLang="zh-TW" dirty="0" smtClean="0">
                <a:solidFill>
                  <a:srgbClr val="FF0000"/>
                </a:solidFill>
              </a:rPr>
              <a:t>.</a:t>
            </a:r>
            <a:r>
              <a:rPr lang="zh-TW" altLang="en-US" dirty="0" smtClean="0">
                <a:solidFill>
                  <a:srgbClr val="FF0000"/>
                </a:solidFill>
              </a:rPr>
              <a:t>青少年</a:t>
            </a:r>
            <a:r>
              <a:rPr lang="en-US" altLang="zh-TW" dirty="0" smtClean="0">
                <a:solidFill>
                  <a:srgbClr val="FF0000"/>
                </a:solidFill>
              </a:rPr>
              <a:t>.</a:t>
            </a:r>
            <a:r>
              <a:rPr lang="zh-TW" altLang="en-US" dirty="0" smtClean="0">
                <a:solidFill>
                  <a:srgbClr val="FF0000"/>
                </a:solidFill>
              </a:rPr>
              <a:t>小姐</a:t>
            </a:r>
            <a:r>
              <a:rPr lang="en-US" altLang="zh-TW" dirty="0" smtClean="0">
                <a:solidFill>
                  <a:srgbClr val="FF0000"/>
                </a:solidFill>
              </a:rPr>
              <a:t>.</a:t>
            </a:r>
            <a:r>
              <a:rPr lang="zh-TW" altLang="en-US" dirty="0" smtClean="0">
                <a:solidFill>
                  <a:srgbClr val="FF0000"/>
                </a:solidFill>
              </a:rPr>
              <a:t>媽媽</a:t>
            </a:r>
            <a:r>
              <a:rPr lang="en-US" altLang="zh-TW" dirty="0" smtClean="0">
                <a:solidFill>
                  <a:srgbClr val="FF0000"/>
                </a:solidFill>
              </a:rPr>
              <a:t>.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14400" y="1124744"/>
            <a:ext cx="7772400" cy="5230816"/>
          </a:xfrm>
        </p:spPr>
        <p:txBody>
          <a:bodyPr>
            <a:normAutofit lnSpcReduction="10000"/>
          </a:bodyPr>
          <a:lstStyle/>
          <a:p>
            <a:endParaRPr lang="en-US" altLang="zh-TW" sz="6600" dirty="0" smtClean="0">
              <a:solidFill>
                <a:srgbClr val="FFFF00"/>
              </a:solidFill>
            </a:endParaRPr>
          </a:p>
          <a:p>
            <a:r>
              <a:rPr lang="en-US" altLang="zh-TW" sz="6600" dirty="0" smtClean="0">
                <a:solidFill>
                  <a:srgbClr val="FFFF00"/>
                </a:solidFill>
              </a:rPr>
              <a:t>2017</a:t>
            </a:r>
            <a:r>
              <a:rPr lang="zh-TW" altLang="en-US" sz="6600" dirty="0" smtClean="0">
                <a:solidFill>
                  <a:srgbClr val="FFFF00"/>
                </a:solidFill>
              </a:rPr>
              <a:t>年竟然考</a:t>
            </a:r>
            <a:r>
              <a:rPr lang="en-US" altLang="zh-TW" sz="6600" dirty="0" smtClean="0">
                <a:solidFill>
                  <a:srgbClr val="FFFF00"/>
                </a:solidFill>
              </a:rPr>
              <a:t>24</a:t>
            </a:r>
            <a:r>
              <a:rPr lang="zh-TW" altLang="en-US" sz="6600" dirty="0" smtClean="0">
                <a:solidFill>
                  <a:srgbClr val="FFFF00"/>
                </a:solidFill>
              </a:rPr>
              <a:t>段</a:t>
            </a:r>
            <a:endParaRPr lang="en-US" altLang="zh-TW" sz="6600" dirty="0" smtClean="0">
              <a:solidFill>
                <a:srgbClr val="FFFF00"/>
              </a:solidFill>
            </a:endParaRPr>
          </a:p>
          <a:p>
            <a:r>
              <a:rPr lang="zh-TW" altLang="en-US" sz="6600" dirty="0" smtClean="0">
                <a:solidFill>
                  <a:srgbClr val="FFFF00"/>
                </a:solidFill>
              </a:rPr>
              <a:t>媽媽的潛力是無限的</a:t>
            </a:r>
            <a:r>
              <a:rPr lang="en-US" altLang="zh-TW" sz="6600" dirty="0" smtClean="0">
                <a:solidFill>
                  <a:srgbClr val="FFFF00"/>
                </a:solidFill>
              </a:rPr>
              <a:t>.</a:t>
            </a:r>
            <a:r>
              <a:rPr lang="zh-TW" altLang="en-US" sz="6600" dirty="0" smtClean="0">
                <a:solidFill>
                  <a:srgbClr val="FFFF00"/>
                </a:solidFill>
              </a:rPr>
              <a:t>一旦啟動</a:t>
            </a:r>
            <a:r>
              <a:rPr lang="en-US" altLang="zh-TW" sz="6600" dirty="0" smtClean="0">
                <a:solidFill>
                  <a:srgbClr val="FFFF00"/>
                </a:solidFill>
              </a:rPr>
              <a:t>.</a:t>
            </a:r>
            <a:r>
              <a:rPr lang="zh-TW" altLang="en-US" sz="6600" dirty="0" smtClean="0">
                <a:solidFill>
                  <a:srgbClr val="FFFF00"/>
                </a:solidFill>
              </a:rPr>
              <a:t>就停不下</a:t>
            </a:r>
            <a:endParaRPr lang="zh-TW" altLang="en-US" sz="6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0927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>
                <a:solidFill>
                  <a:srgbClr val="FFFF00"/>
                </a:solidFill>
              </a:rPr>
              <a:t> 讀經</a:t>
            </a:r>
            <a:r>
              <a:rPr lang="en-US" altLang="zh-TW" sz="5400" dirty="0" smtClean="0">
                <a:solidFill>
                  <a:srgbClr val="FFFF00"/>
                </a:solidFill>
              </a:rPr>
              <a:t>2</a:t>
            </a:r>
            <a:r>
              <a:rPr lang="zh-TW" altLang="en-US" sz="5400" dirty="0" smtClean="0">
                <a:solidFill>
                  <a:srgbClr val="FFFF00"/>
                </a:solidFill>
              </a:rPr>
              <a:t>年</a:t>
            </a:r>
            <a:endParaRPr lang="zh-TW" altLang="en-US" sz="5400" dirty="0">
              <a:solidFill>
                <a:srgbClr val="FFFF00"/>
              </a:solidFill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劉子瑜</a:t>
            </a:r>
            <a:r>
              <a:rPr lang="en-US" altLang="zh-TW" dirty="0" smtClean="0"/>
              <a:t>.101.3</a:t>
            </a:r>
            <a:r>
              <a:rPr lang="zh-TW" altLang="en-US" dirty="0" smtClean="0"/>
              <a:t>月</a:t>
            </a:r>
            <a:r>
              <a:rPr lang="en-US" altLang="zh-TW" dirty="0" smtClean="0"/>
              <a:t>.24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zh-TW" altLang="en-US" dirty="0" smtClean="0"/>
              <a:t>劉子瑒</a:t>
            </a:r>
            <a:r>
              <a:rPr lang="en-US" altLang="zh-TW" dirty="0" smtClean="0"/>
              <a:t>.101.3</a:t>
            </a:r>
            <a:r>
              <a:rPr lang="zh-TW" altLang="en-US" dirty="0" smtClean="0"/>
              <a:t>月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64904"/>
            <a:ext cx="4040188" cy="3010493"/>
          </a:xfrm>
        </p:spPr>
      </p:pic>
      <p:sp>
        <p:nvSpPr>
          <p:cNvPr id="8" name="內容版面配置區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altLang="zh-TW" dirty="0" smtClean="0"/>
              <a:t>2017</a:t>
            </a:r>
            <a:r>
              <a:rPr lang="zh-TW" altLang="en-US" dirty="0" smtClean="0"/>
              <a:t>彰化縣會考</a:t>
            </a:r>
            <a:r>
              <a:rPr lang="en-US" altLang="zh-TW" dirty="0" smtClean="0"/>
              <a:t>16</a:t>
            </a:r>
            <a:r>
              <a:rPr lang="zh-TW" altLang="en-US" dirty="0" smtClean="0"/>
              <a:t>段第一名</a:t>
            </a:r>
            <a:endParaRPr lang="en-US" altLang="zh-TW" dirty="0" smtClean="0"/>
          </a:p>
          <a:p>
            <a:r>
              <a:rPr lang="zh-TW" altLang="en-US" dirty="0" smtClean="0"/>
              <a:t>全國讀經會考</a:t>
            </a:r>
            <a:r>
              <a:rPr lang="en-US" altLang="zh-TW" dirty="0" smtClean="0"/>
              <a:t>8</a:t>
            </a:r>
            <a:r>
              <a:rPr lang="zh-TW" altLang="en-US" dirty="0" smtClean="0"/>
              <a:t>段</a:t>
            </a:r>
            <a:endParaRPr lang="en-US" altLang="zh-TW" dirty="0" smtClean="0"/>
          </a:p>
          <a:p>
            <a:r>
              <a:rPr lang="en-US" altLang="zh-TW" dirty="0" smtClean="0"/>
              <a:t>2017</a:t>
            </a:r>
            <a:r>
              <a:rPr lang="zh-TW" altLang="en-US" dirty="0" smtClean="0"/>
              <a:t>崇德光慧會考</a:t>
            </a:r>
            <a:r>
              <a:rPr lang="en-US" altLang="zh-TW" dirty="0" smtClean="0"/>
              <a:t>24</a:t>
            </a:r>
            <a:r>
              <a:rPr lang="zh-TW" altLang="en-US" dirty="0" smtClean="0"/>
              <a:t>段第三名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5305485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883508"/>
            <a:ext cx="7772400" cy="4373683"/>
          </a:xfrm>
        </p:spPr>
      </p:pic>
    </p:spTree>
    <p:extLst>
      <p:ext uri="{BB962C8B-B14F-4D97-AF65-F5344CB8AC3E}">
        <p14:creationId xmlns:p14="http://schemas.microsoft.com/office/powerpoint/2010/main" val="217055986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" name="內容版面配置區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8" y="1988840"/>
            <a:ext cx="4038600" cy="3180504"/>
          </a:xfrm>
        </p:spPr>
      </p:pic>
      <p:pic>
        <p:nvPicPr>
          <p:cNvPr id="13" name="內容版面配置區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484784"/>
            <a:ext cx="2546848" cy="4525962"/>
          </a:xfrm>
        </p:spPr>
      </p:pic>
    </p:spTree>
    <p:extLst>
      <p:ext uri="{BB962C8B-B14F-4D97-AF65-F5344CB8AC3E}">
        <p14:creationId xmlns:p14="http://schemas.microsoft.com/office/powerpoint/2010/main" val="2195537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sz="4800" b="1" dirty="0" smtClean="0"/>
              <a:t>病因</a:t>
            </a:r>
            <a:r>
              <a:rPr lang="en-US" altLang="zh-TW" sz="4800" b="1" dirty="0" smtClean="0"/>
              <a:t>:</a:t>
            </a:r>
          </a:p>
          <a:p>
            <a:r>
              <a:rPr lang="zh-TW" altLang="en-US" sz="4800" b="1" dirty="0" smtClean="0">
                <a:solidFill>
                  <a:srgbClr val="C00000"/>
                </a:solidFill>
              </a:rPr>
              <a:t>右心室雙重出口</a:t>
            </a:r>
            <a:r>
              <a:rPr lang="en-US" altLang="zh-TW" sz="4800" b="1" dirty="0" smtClean="0">
                <a:solidFill>
                  <a:srgbClr val="C00000"/>
                </a:solidFill>
              </a:rPr>
              <a:t>.</a:t>
            </a:r>
          </a:p>
          <a:p>
            <a:r>
              <a:rPr lang="zh-TW" altLang="en-US" sz="4800" b="1" dirty="0" smtClean="0">
                <a:solidFill>
                  <a:srgbClr val="FFFF00"/>
                </a:solidFill>
              </a:rPr>
              <a:t>心室閉鎖不全</a:t>
            </a:r>
            <a:r>
              <a:rPr lang="en-US" altLang="zh-TW" sz="4800" b="1" dirty="0" smtClean="0">
                <a:solidFill>
                  <a:srgbClr val="FFFF00"/>
                </a:solidFill>
              </a:rPr>
              <a:t>.</a:t>
            </a:r>
          </a:p>
          <a:p>
            <a:r>
              <a:rPr lang="zh-TW" altLang="en-US" sz="4800" b="1" dirty="0" smtClean="0">
                <a:solidFill>
                  <a:srgbClr val="00B050"/>
                </a:solidFill>
              </a:rPr>
              <a:t>肺部破洞</a:t>
            </a:r>
            <a:r>
              <a:rPr lang="en-US" altLang="zh-TW" sz="4800" b="1" dirty="0" smtClean="0">
                <a:solidFill>
                  <a:srgbClr val="00B050"/>
                </a:solidFill>
              </a:rPr>
              <a:t>.</a:t>
            </a:r>
          </a:p>
          <a:p>
            <a:r>
              <a:rPr lang="zh-TW" altLang="en-US" sz="4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大動脈破洞</a:t>
            </a:r>
            <a:endParaRPr lang="en-US" altLang="zh-TW" sz="48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altLang="zh-TW" sz="4800" dirty="0" smtClean="0"/>
              <a:t>.</a:t>
            </a:r>
            <a:endParaRPr lang="zh-TW" alt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2546848" cy="4525962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700808"/>
            <a:ext cx="4884236" cy="3756568"/>
          </a:xfrm>
        </p:spPr>
      </p:pic>
    </p:spTree>
    <p:extLst>
      <p:ext uri="{BB962C8B-B14F-4D97-AF65-F5344CB8AC3E}">
        <p14:creationId xmlns:p14="http://schemas.microsoft.com/office/powerpoint/2010/main" val="329777604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2016</a:t>
            </a:r>
            <a:r>
              <a:rPr lang="zh-TW" altLang="en-US" dirty="0" smtClean="0"/>
              <a:t>考</a:t>
            </a:r>
            <a:r>
              <a:rPr lang="en-US" altLang="zh-TW" dirty="0" smtClean="0"/>
              <a:t>22</a:t>
            </a:r>
            <a:r>
              <a:rPr lang="zh-TW" altLang="en-US" dirty="0" smtClean="0"/>
              <a:t>段</a:t>
            </a:r>
            <a:r>
              <a:rPr lang="en-US" altLang="zh-TW" dirty="0" smtClean="0"/>
              <a:t>/2017.</a:t>
            </a:r>
            <a:r>
              <a:rPr lang="zh-TW" altLang="en-US" dirty="0" smtClean="0"/>
              <a:t>考</a:t>
            </a:r>
            <a:r>
              <a:rPr lang="en-US" altLang="zh-TW" dirty="0" smtClean="0"/>
              <a:t>28</a:t>
            </a:r>
            <a:r>
              <a:rPr lang="zh-TW" altLang="en-US" dirty="0" smtClean="0"/>
              <a:t>段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029" y="1770063"/>
            <a:ext cx="2544817" cy="4525962"/>
          </a:xfrm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02" y="1770063"/>
            <a:ext cx="3394471" cy="4525962"/>
          </a:xfrm>
        </p:spPr>
      </p:pic>
    </p:spTree>
    <p:extLst>
      <p:ext uri="{BB962C8B-B14F-4D97-AF65-F5344CB8AC3E}">
        <p14:creationId xmlns:p14="http://schemas.microsoft.com/office/powerpoint/2010/main" val="418197731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FF00"/>
                </a:solidFill>
              </a:rPr>
              <a:t>      </a:t>
            </a:r>
            <a:r>
              <a:rPr lang="en-US" altLang="zh-TW" dirty="0" smtClean="0">
                <a:solidFill>
                  <a:srgbClr val="FFFF00"/>
                </a:solidFill>
              </a:rPr>
              <a:t>2016.23</a:t>
            </a:r>
            <a:r>
              <a:rPr lang="zh-TW" altLang="en-US" dirty="0" smtClean="0">
                <a:solidFill>
                  <a:srgbClr val="FFFF00"/>
                </a:solidFill>
              </a:rPr>
              <a:t>段</a:t>
            </a:r>
            <a:r>
              <a:rPr lang="en-US" altLang="zh-TW" dirty="0" smtClean="0">
                <a:solidFill>
                  <a:srgbClr val="FFFF00"/>
                </a:solidFill>
              </a:rPr>
              <a:t>/2017.30</a:t>
            </a:r>
            <a:r>
              <a:rPr lang="zh-TW" altLang="en-US" dirty="0" smtClean="0">
                <a:solidFill>
                  <a:srgbClr val="FFFF00"/>
                </a:solidFill>
              </a:rPr>
              <a:t>段</a:t>
            </a:r>
            <a:endParaRPr lang="zh-TW" altLang="en-US" dirty="0">
              <a:solidFill>
                <a:srgbClr val="FFFF00"/>
              </a:solidFill>
            </a:endParaRPr>
          </a:p>
        </p:txBody>
      </p:sp>
      <p:pic>
        <p:nvPicPr>
          <p:cNvPr id="12" name="內容版面配置區 1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029" y="1770063"/>
            <a:ext cx="2544817" cy="4525962"/>
          </a:xfrm>
        </p:spPr>
      </p:pic>
      <p:pic>
        <p:nvPicPr>
          <p:cNvPr id="11" name="內容版面配置區 10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19" y="1770063"/>
            <a:ext cx="3395237" cy="4525962"/>
          </a:xfrm>
        </p:spPr>
      </p:pic>
    </p:spTree>
    <p:extLst>
      <p:ext uri="{BB962C8B-B14F-4D97-AF65-F5344CB8AC3E}">
        <p14:creationId xmlns:p14="http://schemas.microsoft.com/office/powerpoint/2010/main" val="387653806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" t="25189" r="8144" b="18711"/>
          <a:stretch/>
        </p:blipFill>
        <p:spPr>
          <a:xfrm>
            <a:off x="323528" y="836712"/>
            <a:ext cx="8641839" cy="5544616"/>
          </a:xfrm>
        </p:spPr>
      </p:pic>
    </p:spTree>
    <p:extLst>
      <p:ext uri="{BB962C8B-B14F-4D97-AF65-F5344CB8AC3E}">
        <p14:creationId xmlns:p14="http://schemas.microsoft.com/office/powerpoint/2010/main" val="100092487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FFFF00"/>
                </a:solidFill>
              </a:rPr>
              <a:t>現場偉大的媽咪們</a:t>
            </a:r>
            <a:r>
              <a:rPr lang="en-US" altLang="zh-TW" sz="4800" dirty="0" smtClean="0">
                <a:solidFill>
                  <a:srgbClr val="FFFF00"/>
                </a:solidFill>
              </a:rPr>
              <a:t>.</a:t>
            </a:r>
            <a:r>
              <a:rPr lang="zh-TW" altLang="en-US" sz="4800" dirty="0" smtClean="0">
                <a:solidFill>
                  <a:srgbClr val="FFFF00"/>
                </a:solidFill>
              </a:rPr>
              <a:t>趕快啟動停不下來的細胞吧</a:t>
            </a:r>
            <a:r>
              <a:rPr lang="en-US" altLang="zh-TW" sz="4800" dirty="0" smtClean="0">
                <a:solidFill>
                  <a:srgbClr val="FFFF00"/>
                </a:solidFill>
              </a:rPr>
              <a:t>.</a:t>
            </a:r>
            <a:endParaRPr lang="zh-TW" alt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34449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B0F0"/>
                </a:solidFill>
              </a:rPr>
              <a:t>我肯定所有孩子都是績優股</a:t>
            </a:r>
            <a:endParaRPr lang="zh-TW" altLang="en-US" dirty="0">
              <a:solidFill>
                <a:srgbClr val="00B0F0"/>
              </a:solidFill>
            </a:endParaRPr>
          </a:p>
        </p:txBody>
      </p:sp>
      <p:sp>
        <p:nvSpPr>
          <p:cNvPr id="14" name="內容版面配置區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</a:rPr>
              <a:t>一分耕耘一分收穫</a:t>
            </a:r>
            <a:b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</a:rPr>
              <a:t>您付出多少，全部受益寶貝身上</a:t>
            </a:r>
            <a:b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</a:rPr>
              <a:t>若說要投資，我會投資在寶貝的身上，因為沒有風險，而且一直漲一直漲，不會跌，是一輩子的資優股</a:t>
            </a:r>
            <a:b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</a:rPr>
              <a:t>優秀的家長們，您們開始投資了嗎</a:t>
            </a:r>
            <a:endParaRPr lang="en-US" altLang="zh-TW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</a:rPr>
              <a:t>把每一位孩子當作是我們的孩子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</a:rPr>
              <a:t>那麼沒有推不動的道務</a:t>
            </a: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以前修行要到深山</a:t>
            </a:r>
            <a:endParaRPr lang="en-US" altLang="zh-TW" dirty="0" smtClean="0"/>
          </a:p>
          <a:p>
            <a:r>
              <a:rPr lang="zh-TW" altLang="en-US" dirty="0" smtClean="0"/>
              <a:t>現在在家可以得道</a:t>
            </a:r>
            <a:endParaRPr lang="en-US" altLang="zh-TW" dirty="0" smtClean="0"/>
          </a:p>
          <a:p>
            <a:r>
              <a:rPr lang="zh-TW" altLang="en-US" dirty="0" smtClean="0"/>
              <a:t>以前高段班要放棄幼稚園</a:t>
            </a:r>
            <a:r>
              <a:rPr lang="en-US" altLang="zh-TW" dirty="0" smtClean="0"/>
              <a:t>.</a:t>
            </a:r>
            <a:r>
              <a:rPr lang="zh-TW" altLang="en-US" dirty="0" smtClean="0"/>
              <a:t>國小課業</a:t>
            </a:r>
            <a:endParaRPr lang="en-US" altLang="zh-TW" dirty="0" smtClean="0"/>
          </a:p>
          <a:p>
            <a:r>
              <a:rPr lang="zh-TW" altLang="en-US" dirty="0" smtClean="0"/>
              <a:t>現在只要跟林老師一樣</a:t>
            </a:r>
            <a:r>
              <a:rPr lang="en-US" altLang="zh-TW" dirty="0" smtClean="0"/>
              <a:t>.</a:t>
            </a:r>
            <a:r>
              <a:rPr lang="zh-TW" altLang="en-US" dirty="0" smtClean="0"/>
              <a:t>在家規劃課表一步一腳印</a:t>
            </a:r>
            <a:r>
              <a:rPr lang="en-US" altLang="zh-TW" dirty="0" smtClean="0"/>
              <a:t>.</a:t>
            </a:r>
          </a:p>
          <a:p>
            <a:r>
              <a:rPr lang="zh-TW" altLang="en-US" dirty="0" smtClean="0"/>
              <a:t>不要觀望</a:t>
            </a:r>
            <a:r>
              <a:rPr lang="en-US" altLang="zh-TW" dirty="0" smtClean="0"/>
              <a:t>.</a:t>
            </a:r>
            <a:r>
              <a:rPr lang="zh-TW" altLang="en-US" dirty="0" smtClean="0"/>
              <a:t>趕快計畫</a:t>
            </a:r>
            <a:r>
              <a:rPr lang="en-US" altLang="zh-TW" dirty="0" smtClean="0"/>
              <a:t>.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 smtClean="0"/>
              <a:t>引爆不可能的潛能</a:t>
            </a:r>
            <a:r>
              <a:rPr lang="zh-TW" altLang="en-US" sz="3600" dirty="0" smtClean="0">
                <a:solidFill>
                  <a:srgbClr val="FFFF00"/>
                </a:solidFill>
              </a:rPr>
              <a:t>其實就是回到最平凡</a:t>
            </a:r>
            <a:r>
              <a:rPr lang="zh-TW" altLang="en-US" dirty="0" smtClean="0">
                <a:solidFill>
                  <a:srgbClr val="FFFF00"/>
                </a:solidFill>
              </a:rPr>
              <a:t/>
            </a:r>
            <a:br>
              <a:rPr lang="zh-TW" altLang="en-US" dirty="0" smtClean="0">
                <a:solidFill>
                  <a:srgbClr val="FFFF00"/>
                </a:solidFill>
              </a:rPr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FF00"/>
                </a:solidFill>
              </a:rPr>
              <a:t>沒有嘗試</a:t>
            </a:r>
            <a:r>
              <a:rPr lang="en-US" altLang="zh-TW" dirty="0" smtClean="0">
                <a:solidFill>
                  <a:srgbClr val="FFFF00"/>
                </a:solidFill>
              </a:rPr>
              <a:t>.</a:t>
            </a:r>
            <a:r>
              <a:rPr lang="zh-TW" altLang="en-US" dirty="0" smtClean="0">
                <a:solidFill>
                  <a:srgbClr val="FFFF00"/>
                </a:solidFill>
              </a:rPr>
              <a:t>就沒有權利說失敗</a:t>
            </a:r>
            <a:endParaRPr lang="zh-TW" altLang="en-US" dirty="0">
              <a:solidFill>
                <a:srgbClr val="FFFF00"/>
              </a:solidFill>
            </a:endParaRPr>
          </a:p>
        </p:txBody>
      </p:sp>
      <p:pic>
        <p:nvPicPr>
          <p:cNvPr id="4" name="圖片 3" descr="5182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182" y="2786058"/>
            <a:ext cx="4786346" cy="3811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14400" y="642918"/>
            <a:ext cx="7772400" cy="2500330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有方法讀經</a:t>
            </a:r>
            <a:endParaRPr lang="en-US" altLang="zh-TW" sz="3600" dirty="0" smtClean="0"/>
          </a:p>
          <a:p>
            <a:r>
              <a:rPr lang="zh-TW" altLang="en-US" sz="3600" dirty="0" smtClean="0"/>
              <a:t>不用放棄幼稚園</a:t>
            </a:r>
            <a:r>
              <a:rPr lang="en-US" altLang="zh-TW" sz="3600" dirty="0" smtClean="0"/>
              <a:t>.</a:t>
            </a:r>
            <a:r>
              <a:rPr lang="zh-TW" altLang="en-US" sz="3600" dirty="0" smtClean="0"/>
              <a:t>國小的學習環境</a:t>
            </a:r>
            <a:endParaRPr lang="en-US" altLang="zh-TW" sz="3600" dirty="0" smtClean="0"/>
          </a:p>
          <a:p>
            <a:r>
              <a:rPr lang="zh-TW" altLang="en-US" sz="3600" dirty="0" smtClean="0"/>
              <a:t>量身訂做</a:t>
            </a:r>
            <a:r>
              <a:rPr lang="en-US" altLang="zh-TW" sz="3600" dirty="0" smtClean="0"/>
              <a:t>.</a:t>
            </a:r>
            <a:r>
              <a:rPr lang="zh-TW" altLang="en-US" sz="3600" dirty="0" smtClean="0"/>
              <a:t>屬於孩子們的專屬讀經課表</a:t>
            </a:r>
            <a:endParaRPr lang="zh-TW" altLang="en-US" sz="3600" dirty="0"/>
          </a:p>
        </p:txBody>
      </p:sp>
      <p:pic>
        <p:nvPicPr>
          <p:cNvPr id="5" name="圖片 4" descr="5月2日俞平板 01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02" y="3214686"/>
            <a:ext cx="4486543" cy="3500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53837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9831" y="1784350"/>
            <a:ext cx="7621538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接下來是無限</a:t>
            </a:r>
            <a:r>
              <a:rPr lang="en-US" altLang="zh-TW" dirty="0" smtClean="0"/>
              <a:t>.</a:t>
            </a:r>
            <a:r>
              <a:rPr lang="zh-TW" altLang="en-US" dirty="0" smtClean="0"/>
              <a:t>重重打擊</a:t>
            </a:r>
            <a:r>
              <a:rPr lang="en-US" altLang="zh-TW" dirty="0" smtClean="0"/>
              <a:t>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14400" y="1428736"/>
            <a:ext cx="7772400" cy="4926824"/>
          </a:xfrm>
        </p:spPr>
        <p:txBody>
          <a:bodyPr>
            <a:normAutofit/>
          </a:bodyPr>
          <a:lstStyle/>
          <a:p>
            <a:r>
              <a:rPr lang="zh-TW" altLang="zh-TW" sz="2400" dirty="0" smtClean="0"/>
              <a:t>總共開</a:t>
            </a:r>
            <a:r>
              <a:rPr lang="en-US" altLang="zh-TW" sz="2400" dirty="0" smtClean="0"/>
              <a:t>2</a:t>
            </a:r>
            <a:r>
              <a:rPr lang="zh-TW" altLang="zh-TW" sz="2400" dirty="0" smtClean="0"/>
              <a:t>次刀</a:t>
            </a:r>
            <a:r>
              <a:rPr lang="en-US" altLang="zh-TW" sz="2400" dirty="0" smtClean="0"/>
              <a:t>.(</a:t>
            </a:r>
            <a:r>
              <a:rPr lang="zh-TW" altLang="en-US" sz="2400" dirty="0" smtClean="0"/>
              <a:t>開完後</a:t>
            </a:r>
            <a:r>
              <a:rPr lang="en-US" altLang="zh-TW" sz="2400" dirty="0" smtClean="0"/>
              <a:t>.</a:t>
            </a:r>
            <a:r>
              <a:rPr lang="zh-TW" altLang="en-US" sz="2400" dirty="0" smtClean="0"/>
              <a:t>心臟又積血</a:t>
            </a:r>
            <a:r>
              <a:rPr lang="en-US" altLang="zh-TW" sz="2400" dirty="0" smtClean="0"/>
              <a:t>)</a:t>
            </a:r>
          </a:p>
          <a:p>
            <a:r>
              <a:rPr lang="zh-TW" altLang="zh-TW" sz="2400" dirty="0" smtClean="0"/>
              <a:t>喉嚨總共</a:t>
            </a:r>
            <a:r>
              <a:rPr lang="zh-TW" altLang="en-US" sz="2400" dirty="0" smtClean="0"/>
              <a:t>插</a:t>
            </a:r>
            <a:r>
              <a:rPr lang="zh-TW" altLang="zh-TW" sz="2400" dirty="0" smtClean="0"/>
              <a:t>了</a:t>
            </a:r>
            <a:r>
              <a:rPr lang="en-US" altLang="zh-TW" sz="2400" dirty="0" smtClean="0"/>
              <a:t>4</a:t>
            </a:r>
            <a:r>
              <a:rPr lang="zh-TW" altLang="zh-TW" sz="2400" dirty="0" smtClean="0"/>
              <a:t>次管</a:t>
            </a:r>
            <a:r>
              <a:rPr lang="en-US" altLang="zh-TW" sz="2400" dirty="0" smtClean="0"/>
              <a:t>.</a:t>
            </a:r>
          </a:p>
          <a:p>
            <a:r>
              <a:rPr lang="zh-TW" altLang="zh-TW" sz="2400" dirty="0" smtClean="0"/>
              <a:t>做了</a:t>
            </a:r>
            <a:r>
              <a:rPr lang="en-US" altLang="zh-TW" sz="2400" dirty="0" smtClean="0"/>
              <a:t>3</a:t>
            </a:r>
            <a:r>
              <a:rPr lang="zh-TW" altLang="zh-TW" sz="2400" dirty="0" smtClean="0"/>
              <a:t>次氣管擴張術</a:t>
            </a:r>
            <a:r>
              <a:rPr lang="en-US" altLang="zh-TW" sz="2400" dirty="0" smtClean="0"/>
              <a:t>.(</a:t>
            </a:r>
            <a:r>
              <a:rPr lang="zh-TW" altLang="en-US" sz="2400" dirty="0" smtClean="0"/>
              <a:t>因醫院疏失</a:t>
            </a:r>
            <a:r>
              <a:rPr lang="en-US" altLang="zh-TW" sz="2400" dirty="0" smtClean="0"/>
              <a:t>.</a:t>
            </a:r>
            <a:r>
              <a:rPr lang="zh-TW" altLang="en-US" sz="2400" dirty="0" smtClean="0"/>
              <a:t>導致企管委縮</a:t>
            </a:r>
            <a:r>
              <a:rPr lang="en-US" altLang="zh-TW" sz="2400" dirty="0" smtClean="0"/>
              <a:t>.</a:t>
            </a:r>
            <a:r>
              <a:rPr lang="zh-TW" altLang="en-US" sz="2400" dirty="0" smtClean="0"/>
              <a:t>潰爛</a:t>
            </a:r>
            <a:r>
              <a:rPr lang="en-US" altLang="zh-TW" sz="2400" dirty="0" smtClean="0"/>
              <a:t>.</a:t>
            </a:r>
            <a:r>
              <a:rPr lang="zh-TW" altLang="en-US" sz="2400" dirty="0" smtClean="0"/>
              <a:t>所以醫師答應</a:t>
            </a:r>
            <a:r>
              <a:rPr lang="en-US" altLang="zh-TW" sz="2400" dirty="0" smtClean="0"/>
              <a:t>.</a:t>
            </a:r>
            <a:r>
              <a:rPr lang="zh-TW" altLang="en-US" sz="2400" dirty="0" smtClean="0"/>
              <a:t>幫我们治療</a:t>
            </a:r>
            <a:r>
              <a:rPr lang="en-US" altLang="zh-TW" sz="2400" dirty="0" smtClean="0"/>
              <a:t>)</a:t>
            </a:r>
          </a:p>
          <a:p>
            <a:r>
              <a:rPr lang="zh-TW" altLang="zh-TW" sz="2400" dirty="0" smtClean="0"/>
              <a:t>做了</a:t>
            </a:r>
            <a:r>
              <a:rPr lang="en-US" altLang="zh-TW" sz="2400" dirty="0" smtClean="0"/>
              <a:t>3</a:t>
            </a:r>
            <a:r>
              <a:rPr lang="zh-TW" altLang="zh-TW" sz="2400" dirty="0" smtClean="0"/>
              <a:t>次心導管手術</a:t>
            </a:r>
            <a:r>
              <a:rPr lang="en-US" altLang="zh-TW" sz="2400" dirty="0" smtClean="0"/>
              <a:t>.(</a:t>
            </a:r>
            <a:r>
              <a:rPr lang="zh-TW" altLang="en-US" sz="2400" dirty="0" smtClean="0"/>
              <a:t>直接把線縫在大腿內側</a:t>
            </a:r>
            <a:r>
              <a:rPr lang="en-US" altLang="zh-TW" sz="2400" dirty="0" smtClean="0"/>
              <a:t>)</a:t>
            </a:r>
            <a:r>
              <a:rPr lang="zh-TW" altLang="en-US" sz="2400" dirty="0" smtClean="0"/>
              <a:t>由大腿動脈直接將線穿到心臟</a:t>
            </a:r>
            <a:r>
              <a:rPr lang="en-US" altLang="zh-TW" sz="2400" dirty="0" smtClean="0"/>
              <a:t>.</a:t>
            </a:r>
          </a:p>
          <a:p>
            <a:r>
              <a:rPr lang="zh-TW" altLang="zh-TW" sz="2400" dirty="0" smtClean="0"/>
              <a:t>住院共</a:t>
            </a:r>
            <a:r>
              <a:rPr lang="en-US" altLang="zh-TW" sz="2400" dirty="0" smtClean="0"/>
              <a:t>N</a:t>
            </a:r>
            <a:r>
              <a:rPr lang="zh-TW" altLang="zh-TW" sz="2400" dirty="0" smtClean="0"/>
              <a:t>次</a:t>
            </a:r>
            <a:r>
              <a:rPr lang="en-US" altLang="zh-TW" sz="2400" dirty="0" smtClean="0"/>
              <a:t>.</a:t>
            </a:r>
            <a:r>
              <a:rPr lang="zh-TW" altLang="zh-TW" sz="2400" dirty="0" smtClean="0"/>
              <a:t>急救</a:t>
            </a:r>
            <a:r>
              <a:rPr lang="en-US" altLang="zh-TW" sz="2400" dirty="0" smtClean="0"/>
              <a:t>4</a:t>
            </a:r>
            <a:r>
              <a:rPr lang="zh-TW" altLang="zh-TW" sz="2400" dirty="0" smtClean="0"/>
              <a:t>次</a:t>
            </a:r>
            <a:r>
              <a:rPr lang="en-US" altLang="zh-TW" sz="2400" dirty="0" smtClean="0"/>
              <a:t>.</a:t>
            </a:r>
          </a:p>
          <a:p>
            <a:r>
              <a:rPr lang="zh-TW" altLang="en-US" sz="2400" dirty="0" smtClean="0"/>
              <a:t>後來又因喉嚨委縮</a:t>
            </a:r>
            <a:r>
              <a:rPr lang="en-US" altLang="zh-TW" sz="2400" dirty="0" smtClean="0"/>
              <a:t>.</a:t>
            </a:r>
            <a:r>
              <a:rPr lang="zh-TW" altLang="en-US" sz="2400" dirty="0" smtClean="0"/>
              <a:t>導致缺氧</a:t>
            </a:r>
            <a:r>
              <a:rPr lang="en-US" altLang="zh-TW" sz="2400" dirty="0" smtClean="0"/>
              <a:t>.</a:t>
            </a:r>
            <a:r>
              <a:rPr lang="zh-TW" altLang="en-US" sz="2400" dirty="0" smtClean="0"/>
              <a:t>影響腦部</a:t>
            </a:r>
            <a:r>
              <a:rPr lang="en-US" altLang="zh-TW" sz="2400" dirty="0" smtClean="0"/>
              <a:t>.</a:t>
            </a:r>
            <a:r>
              <a:rPr lang="zh-TW" altLang="en-US" sz="2400" dirty="0" smtClean="0"/>
              <a:t>吃顛癇藥</a:t>
            </a:r>
            <a:r>
              <a:rPr lang="en-US" altLang="zh-TW" sz="2400" dirty="0" smtClean="0"/>
              <a:t>.</a:t>
            </a:r>
          </a:p>
          <a:p>
            <a:r>
              <a:rPr lang="zh-TW" altLang="en-US" sz="2400" dirty="0" smtClean="0"/>
              <a:t>醫生說</a:t>
            </a:r>
            <a:r>
              <a:rPr lang="en-US" altLang="zh-TW" sz="2400" dirty="0" smtClean="0"/>
              <a:t>:</a:t>
            </a:r>
            <a:r>
              <a:rPr lang="zh-TW" altLang="en-US" sz="2400" dirty="0" smtClean="0"/>
              <a:t>將會影響日後的學習</a:t>
            </a:r>
            <a:r>
              <a:rPr lang="en-US" altLang="zh-TW" sz="2400" dirty="0" smtClean="0"/>
              <a:t>.</a:t>
            </a:r>
            <a:r>
              <a:rPr lang="zh-TW" altLang="en-US" sz="2400" dirty="0" smtClean="0"/>
              <a:t>但不知道是傷到那個區塊</a:t>
            </a:r>
            <a:endParaRPr lang="en-US" altLang="zh-TW" sz="2400" dirty="0" smtClean="0"/>
          </a:p>
          <a:p>
            <a:endParaRPr lang="en-US" altLang="zh-TW" sz="2400" dirty="0" smtClean="0"/>
          </a:p>
          <a:p>
            <a:endParaRPr lang="en-US" altLang="zh-TW" sz="2400" dirty="0" smtClean="0"/>
          </a:p>
          <a:p>
            <a:endParaRPr lang="en-US" altLang="zh-TW" sz="2400" dirty="0" smtClean="0"/>
          </a:p>
          <a:p>
            <a:endParaRPr lang="en-US" altLang="zh-TW" sz="2400" b="1" dirty="0" smtClean="0">
              <a:latin typeface="+mj-ea"/>
              <a:ea typeface="+mj-ea"/>
            </a:endParaRPr>
          </a:p>
          <a:p>
            <a:endParaRPr lang="en-US" altLang="zh-TW" sz="2400" b="1" dirty="0" smtClean="0">
              <a:latin typeface="+mj-ea"/>
              <a:ea typeface="+mj-ea"/>
            </a:endParaRPr>
          </a:p>
          <a:p>
            <a:endParaRPr lang="en-US" altLang="zh-TW" sz="2400" b="1" dirty="0" smtClean="0">
              <a:latin typeface="+mj-ea"/>
              <a:ea typeface="+mj-ea"/>
            </a:endParaRPr>
          </a:p>
          <a:p>
            <a:endParaRPr lang="en-US" altLang="zh-TW" sz="2400" b="1" dirty="0" smtClean="0">
              <a:latin typeface="+mj-ea"/>
              <a:ea typeface="+mj-ea"/>
            </a:endParaRPr>
          </a:p>
          <a:p>
            <a:endParaRPr lang="en-US" altLang="zh-TW" sz="2400" b="1" dirty="0" smtClean="0">
              <a:latin typeface="+mj-ea"/>
              <a:ea typeface="+mj-ea"/>
            </a:endParaRPr>
          </a:p>
          <a:p>
            <a:endParaRPr lang="en-US" altLang="zh-TW" sz="2400" b="1" dirty="0" smtClean="0">
              <a:latin typeface="+mj-ea"/>
              <a:ea typeface="+mj-ea"/>
            </a:endParaRPr>
          </a:p>
          <a:p>
            <a:endParaRPr lang="zh-TW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53837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1821637" y="-35745"/>
            <a:ext cx="5786478" cy="68580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53837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1928795" y="-571531"/>
            <a:ext cx="5929355" cy="79296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53837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107390" y="-607245"/>
            <a:ext cx="5572162" cy="79296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 descr="53839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604" y="-714428"/>
            <a:ext cx="6072230" cy="75724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FF00"/>
                </a:solidFill>
              </a:rPr>
              <a:t>我知道</a:t>
            </a:r>
            <a:r>
              <a:rPr lang="en-US" altLang="zh-TW" dirty="0" smtClean="0">
                <a:solidFill>
                  <a:srgbClr val="FFFF00"/>
                </a:solidFill>
              </a:rPr>
              <a:t>.</a:t>
            </a:r>
            <a:r>
              <a:rPr lang="zh-TW" altLang="en-US" dirty="0" smtClean="0">
                <a:solidFill>
                  <a:srgbClr val="FFFF00"/>
                </a:solidFill>
              </a:rPr>
              <a:t>時間不夠</a:t>
            </a:r>
            <a:r>
              <a:rPr lang="en-US" altLang="zh-TW" dirty="0" smtClean="0">
                <a:solidFill>
                  <a:srgbClr val="FFFF00"/>
                </a:solidFill>
              </a:rPr>
              <a:t>….</a:t>
            </a:r>
            <a:br>
              <a:rPr lang="en-US" altLang="zh-TW" dirty="0" smtClean="0">
                <a:solidFill>
                  <a:srgbClr val="FFFF00"/>
                </a:solidFill>
              </a:rPr>
            </a:b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FF0000"/>
                </a:solidFill>
              </a:rPr>
              <a:t>我也知道下課後</a:t>
            </a:r>
            <a:r>
              <a:rPr lang="en-US" altLang="zh-TW" sz="4800" dirty="0" smtClean="0">
                <a:solidFill>
                  <a:srgbClr val="FF0000"/>
                </a:solidFill>
              </a:rPr>
              <a:t>.</a:t>
            </a:r>
            <a:r>
              <a:rPr lang="zh-TW" altLang="en-US" sz="4800" dirty="0" smtClean="0">
                <a:solidFill>
                  <a:srgbClr val="FF0000"/>
                </a:solidFill>
              </a:rPr>
              <a:t>您們一定會沒完沒了</a:t>
            </a:r>
            <a:endParaRPr lang="en-US" altLang="zh-TW" sz="4800" dirty="0" smtClean="0">
              <a:solidFill>
                <a:srgbClr val="FF0000"/>
              </a:solidFill>
            </a:endParaRPr>
          </a:p>
          <a:p>
            <a:r>
              <a:rPr lang="zh-TW" altLang="en-US" sz="4800" dirty="0" smtClean="0">
                <a:solidFill>
                  <a:srgbClr val="FF0000"/>
                </a:solidFill>
              </a:rPr>
              <a:t>所以</a:t>
            </a:r>
            <a:r>
              <a:rPr lang="en-US" altLang="zh-TW" sz="4800" dirty="0" smtClean="0">
                <a:solidFill>
                  <a:srgbClr val="FF0000"/>
                </a:solidFill>
              </a:rPr>
              <a:t>…….</a:t>
            </a:r>
            <a:endParaRPr lang="zh-TW" alt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4528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4348" y="214290"/>
            <a:ext cx="7772400" cy="6429420"/>
          </a:xfrm>
        </p:spPr>
        <p:txBody>
          <a:bodyPr/>
          <a:lstStyle/>
          <a:p>
            <a:r>
              <a:rPr lang="zh-TW" altLang="en-US" dirty="0" smtClean="0"/>
              <a:t>林老師快樂輕鬆讀經法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2800" dirty="0" smtClean="0">
                <a:solidFill>
                  <a:srgbClr val="FFFF00"/>
                </a:solidFill>
              </a:rPr>
              <a:t>0973-597516</a:t>
            </a:r>
            <a:r>
              <a:rPr lang="zh-TW" altLang="en-US" sz="2800" dirty="0" smtClean="0">
                <a:solidFill>
                  <a:srgbClr val="FFFF00"/>
                </a:solidFill>
              </a:rPr>
              <a:t>林慧俞</a:t>
            </a:r>
            <a:r>
              <a:rPr lang="en-US" altLang="zh-TW" sz="2800" dirty="0" smtClean="0">
                <a:solidFill>
                  <a:srgbClr val="FFFF00"/>
                </a:solidFill>
              </a:rPr>
              <a:t/>
            </a:r>
            <a:br>
              <a:rPr lang="en-US" altLang="zh-TW" sz="2800" dirty="0" smtClean="0">
                <a:solidFill>
                  <a:srgbClr val="FFFF00"/>
                </a:solidFill>
              </a:rPr>
            </a:br>
            <a:r>
              <a:rPr lang="en-US" altLang="zh-TW" sz="2800" dirty="0" smtClean="0">
                <a:solidFill>
                  <a:srgbClr val="FFFF00"/>
                </a:solidFill>
              </a:rPr>
              <a:t>ID:lin0930888</a:t>
            </a:r>
            <a:r>
              <a:rPr lang="en-US" altLang="zh-TW" sz="3600" dirty="0" smtClean="0">
                <a:solidFill>
                  <a:srgbClr val="FFFF00"/>
                </a:solidFill>
              </a:rPr>
              <a:t/>
            </a:r>
            <a:br>
              <a:rPr lang="en-US" altLang="zh-TW" sz="3600" dirty="0" smtClean="0">
                <a:solidFill>
                  <a:srgbClr val="FFFF00"/>
                </a:solidFill>
              </a:rPr>
            </a:br>
            <a:r>
              <a:rPr lang="zh-TW" altLang="en-US" sz="3600" dirty="0" smtClean="0">
                <a:solidFill>
                  <a:srgbClr val="FFFF00"/>
                </a:solidFill>
              </a:rPr>
              <a:t>大楓親子讀經班</a:t>
            </a:r>
            <a:r>
              <a:rPr lang="en-US" altLang="zh-TW" sz="3600" dirty="0" smtClean="0">
                <a:solidFill>
                  <a:srgbClr val="FFFF00"/>
                </a:solidFill>
              </a:rPr>
              <a:t>(</a:t>
            </a:r>
            <a:r>
              <a:rPr lang="zh-TW" altLang="en-US" sz="3600" dirty="0" smtClean="0">
                <a:solidFill>
                  <a:srgbClr val="FFFF00"/>
                </a:solidFill>
              </a:rPr>
              <a:t>臉書</a:t>
            </a:r>
            <a:r>
              <a:rPr lang="en-US" altLang="zh-TW" sz="3600" dirty="0" smtClean="0">
                <a:solidFill>
                  <a:srgbClr val="FFFF00"/>
                </a:solidFill>
              </a:rPr>
              <a:t>)</a:t>
            </a:r>
            <a:br>
              <a:rPr lang="en-US" altLang="zh-TW" sz="3600" dirty="0" smtClean="0">
                <a:solidFill>
                  <a:srgbClr val="FFFF00"/>
                </a:solidFill>
              </a:rPr>
            </a:br>
            <a:r>
              <a:rPr lang="zh-TW" altLang="en-US" sz="3600" dirty="0" smtClean="0">
                <a:solidFill>
                  <a:srgbClr val="FFFF00"/>
                </a:solidFill>
              </a:rPr>
              <a:t>神岡親子讀經班</a:t>
            </a:r>
            <a:r>
              <a:rPr lang="en-US" altLang="zh-TW" sz="3600" dirty="0" smtClean="0">
                <a:solidFill>
                  <a:srgbClr val="FFFF00"/>
                </a:solidFill>
              </a:rPr>
              <a:t/>
            </a:r>
            <a:br>
              <a:rPr lang="en-US" altLang="zh-TW" sz="3600" dirty="0" smtClean="0">
                <a:solidFill>
                  <a:srgbClr val="FFFF00"/>
                </a:solidFill>
              </a:rPr>
            </a:br>
            <a:r>
              <a:rPr lang="zh-TW" altLang="en-US" sz="3600" dirty="0" smtClean="0">
                <a:solidFill>
                  <a:srgbClr val="FFFF00"/>
                </a:solidFill>
              </a:rPr>
              <a:t>有需要後學到各班分享</a:t>
            </a:r>
            <a:r>
              <a:rPr lang="en-US" altLang="zh-TW" sz="3600" dirty="0" smtClean="0">
                <a:solidFill>
                  <a:srgbClr val="FFFF00"/>
                </a:solidFill>
              </a:rPr>
              <a:t>.</a:t>
            </a:r>
            <a:r>
              <a:rPr lang="zh-TW" altLang="en-US" sz="3600" dirty="0" smtClean="0">
                <a:solidFill>
                  <a:srgbClr val="FFFF00"/>
                </a:solidFill>
              </a:rPr>
              <a:t>請提前預約</a:t>
            </a:r>
            <a:r>
              <a:rPr lang="en-US" altLang="zh-TW" sz="3600" dirty="0" smtClean="0">
                <a:solidFill>
                  <a:srgbClr val="FFFF00"/>
                </a:solidFill>
              </a:rPr>
              <a:t>.</a:t>
            </a:r>
            <a:r>
              <a:rPr lang="zh-TW" altLang="en-US" sz="3600" dirty="0" smtClean="0">
                <a:solidFill>
                  <a:srgbClr val="FFFF00"/>
                </a:solidFill>
              </a:rPr>
              <a:t>後學很願意把這快樂輕鬆讀經法跟大家分享</a:t>
            </a:r>
            <a:r>
              <a:rPr lang="en-US" altLang="zh-TW" sz="3600" dirty="0" smtClean="0">
                <a:solidFill>
                  <a:srgbClr val="FFFF00"/>
                </a:solidFill>
              </a:rPr>
              <a:t>.</a:t>
            </a:r>
            <a:r>
              <a:rPr lang="zh-TW" altLang="en-US" sz="3600" dirty="0" smtClean="0">
                <a:solidFill>
                  <a:srgbClr val="FFFF00"/>
                </a:solidFill>
              </a:rPr>
              <a:t>我們一起來改寫讀經歷史</a:t>
            </a:r>
            <a:r>
              <a:rPr lang="en-US" altLang="zh-TW" dirty="0" smtClean="0">
                <a:solidFill>
                  <a:srgbClr val="FFFF00"/>
                </a:solidFill>
              </a:rPr>
              <a:t>…</a:t>
            </a:r>
            <a:br>
              <a:rPr lang="en-US" altLang="zh-TW" dirty="0" smtClean="0">
                <a:solidFill>
                  <a:srgbClr val="FFFF00"/>
                </a:solidFill>
              </a:rPr>
            </a:b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</a:rPr>
              <a:t>為孩子量身訂做</a:t>
            </a:r>
            <a:r>
              <a:rPr lang="en-US" altLang="zh-TW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</a:rPr>
              <a:t>讀經課表</a:t>
            </a:r>
            <a:r>
              <a:rPr lang="en-US" altLang="zh-TW" b="1" dirty="0" smtClean="0">
                <a:solidFill>
                  <a:schemeClr val="accent2">
                    <a:lumMod val="50000"/>
                  </a:schemeClr>
                </a:solidFill>
              </a:rPr>
              <a:t>….</a:t>
            </a:r>
          </a:p>
        </p:txBody>
      </p:sp>
      <p:pic>
        <p:nvPicPr>
          <p:cNvPr id="4" name="圖片 3" descr="5月2日俞平板 01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066" y="1000108"/>
            <a:ext cx="3379618" cy="21097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8800" b="1" dirty="0" smtClean="0">
                <a:solidFill>
                  <a:srgbClr val="FF0000"/>
                </a:solidFill>
              </a:rPr>
              <a:t>孩子的貴人就是家長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>
                <a:solidFill>
                  <a:srgbClr val="FFFF00"/>
                </a:solidFill>
              </a:rPr>
              <a:t>    孩子讀經成功靠大家</a:t>
            </a:r>
            <a:endParaRPr lang="zh-TW" altLang="en-US" sz="5400" dirty="0">
              <a:solidFill>
                <a:srgbClr val="FFFF0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556792"/>
            <a:ext cx="6408712" cy="4601812"/>
          </a:xfrm>
        </p:spPr>
      </p:pic>
    </p:spTree>
    <p:extLst>
      <p:ext uri="{BB962C8B-B14F-4D97-AF65-F5344CB8AC3E}">
        <p14:creationId xmlns:p14="http://schemas.microsoft.com/office/powerpoint/2010/main" val="386929204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8000" dirty="0" smtClean="0">
                <a:solidFill>
                  <a:srgbClr val="FFFF00"/>
                </a:solidFill>
              </a:rPr>
              <a:t>        天意</a:t>
            </a:r>
            <a:endParaRPr lang="zh-TW" altLang="en-US" sz="8000" dirty="0">
              <a:solidFill>
                <a:srgbClr val="FFFF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6600" dirty="0" smtClean="0"/>
              <a:t>讀經道務鴻展一切都是</a:t>
            </a:r>
            <a:endParaRPr lang="en-US" altLang="zh-TW" sz="6600" dirty="0" smtClean="0"/>
          </a:p>
          <a:p>
            <a:r>
              <a:rPr lang="zh-TW" altLang="en-US" sz="8800" dirty="0" smtClean="0">
                <a:solidFill>
                  <a:srgbClr val="FFFF00"/>
                </a:solidFill>
              </a:rPr>
              <a:t>          天意</a:t>
            </a:r>
            <a:endParaRPr lang="zh-TW" altLang="en-US" sz="8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457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200" b="1" dirty="0" smtClean="0">
                <a:latin typeface="+mj-ea"/>
              </a:rPr>
              <a:t>在</a:t>
            </a:r>
            <a:r>
              <a:rPr lang="en-US" altLang="zh-TW" sz="3200" b="1" dirty="0" smtClean="0">
                <a:latin typeface="+mj-ea"/>
              </a:rPr>
              <a:t>1</a:t>
            </a:r>
            <a:r>
              <a:rPr lang="zh-TW" altLang="en-US" sz="3200" b="1" dirty="0" smtClean="0">
                <a:latin typeface="+mj-ea"/>
              </a:rPr>
              <a:t>歲時</a:t>
            </a:r>
            <a:r>
              <a:rPr lang="en-US" altLang="zh-TW" sz="3200" b="1" dirty="0" smtClean="0">
                <a:latin typeface="+mj-ea"/>
              </a:rPr>
              <a:t>.</a:t>
            </a:r>
            <a:r>
              <a:rPr lang="zh-TW" altLang="zh-TW" sz="3200" b="1" dirty="0" smtClean="0">
                <a:latin typeface="+mj-ea"/>
              </a:rPr>
              <a:t>每天進出醫院約</a:t>
            </a:r>
            <a:r>
              <a:rPr lang="en-US" altLang="zh-TW" sz="3200" b="1" dirty="0" smtClean="0">
                <a:latin typeface="+mj-ea"/>
              </a:rPr>
              <a:t>1</a:t>
            </a:r>
            <a:r>
              <a:rPr lang="zh-TW" altLang="zh-TW" sz="3200" b="1" dirty="0" smtClean="0">
                <a:latin typeface="+mj-ea"/>
              </a:rPr>
              <a:t>年的時間</a:t>
            </a:r>
            <a:r>
              <a:rPr lang="en-US" altLang="zh-TW" sz="3200" b="1" dirty="0" smtClean="0">
                <a:latin typeface="+mj-ea"/>
              </a:rPr>
              <a:t>.</a:t>
            </a:r>
            <a:r>
              <a:rPr lang="zh-TW" altLang="zh-TW" sz="3200" b="1" dirty="0" smtClean="0">
                <a:latin typeface="+mj-ea"/>
              </a:rPr>
              <a:t>這幾個月的病情</a:t>
            </a:r>
            <a:r>
              <a:rPr lang="en-US" altLang="zh-TW" sz="3200" b="1" dirty="0" smtClean="0">
                <a:latin typeface="+mj-ea"/>
              </a:rPr>
              <a:t>.</a:t>
            </a:r>
            <a:r>
              <a:rPr lang="zh-TW" altLang="zh-TW" sz="3200" b="1" dirty="0" smtClean="0">
                <a:latin typeface="+mj-ea"/>
              </a:rPr>
              <a:t>時好時壞</a:t>
            </a:r>
            <a:r>
              <a:rPr lang="en-US" altLang="zh-TW" sz="3200" b="1" dirty="0" smtClean="0">
                <a:latin typeface="+mj-ea"/>
              </a:rPr>
              <a:t>.</a:t>
            </a:r>
            <a:r>
              <a:rPr lang="zh-TW" altLang="zh-TW" sz="3200" b="1" dirty="0" smtClean="0">
                <a:latin typeface="+mj-ea"/>
              </a:rPr>
              <a:t>出院隔天又入院</a:t>
            </a:r>
            <a:r>
              <a:rPr lang="en-US" altLang="zh-TW" sz="3200" b="1" dirty="0" smtClean="0">
                <a:latin typeface="+mj-ea"/>
              </a:rPr>
              <a:t>.</a:t>
            </a:r>
            <a:r>
              <a:rPr lang="zh-TW" altLang="zh-TW" sz="3200" b="1" dirty="0" smtClean="0">
                <a:latin typeface="+mj-ea"/>
              </a:rPr>
              <a:t>又出院隔天在入院</a:t>
            </a:r>
            <a:r>
              <a:rPr lang="en-US" altLang="zh-TW" sz="3200" b="1" dirty="0" smtClean="0">
                <a:latin typeface="+mj-ea"/>
              </a:rPr>
              <a:t>..</a:t>
            </a:r>
            <a:r>
              <a:rPr lang="zh-TW" altLang="zh-TW" sz="3200" b="1" dirty="0" smtClean="0">
                <a:latin typeface="+mj-ea"/>
              </a:rPr>
              <a:t>這個小孩</a:t>
            </a:r>
            <a:r>
              <a:rPr lang="en-US" altLang="zh-TW" sz="3200" b="1" dirty="0" smtClean="0">
                <a:latin typeface="+mj-ea"/>
              </a:rPr>
              <a:t>.</a:t>
            </a:r>
            <a:r>
              <a:rPr lang="zh-TW" altLang="zh-TW" sz="3200" b="1" dirty="0" smtClean="0">
                <a:latin typeface="+mj-ea"/>
              </a:rPr>
              <a:t>在後學的手中抱不暖</a:t>
            </a:r>
            <a:r>
              <a:rPr lang="en-US" altLang="zh-TW" sz="3200" b="1" dirty="0" smtClean="0">
                <a:latin typeface="+mj-ea"/>
              </a:rPr>
              <a:t>.</a:t>
            </a:r>
            <a:r>
              <a:rPr lang="zh-TW" altLang="zh-TW" sz="3200" b="1" dirty="0" smtClean="0">
                <a:latin typeface="+mj-ea"/>
              </a:rPr>
              <a:t>每一分一秒都在考我們的智慧</a:t>
            </a:r>
            <a:r>
              <a:rPr lang="en-US" altLang="zh-TW" sz="3200" b="1" dirty="0" smtClean="0">
                <a:latin typeface="+mj-ea"/>
              </a:rPr>
              <a:t>.</a:t>
            </a:r>
            <a:r>
              <a:rPr lang="zh-TW" altLang="zh-TW" sz="3200" b="1" dirty="0" smtClean="0">
                <a:latin typeface="+mj-ea"/>
              </a:rPr>
              <a:t>都在折磨我們的耐心</a:t>
            </a:r>
            <a:r>
              <a:rPr lang="en-US" altLang="zh-TW" sz="3200" b="1" dirty="0" smtClean="0">
                <a:latin typeface="+mj-ea"/>
              </a:rPr>
              <a:t>.</a:t>
            </a:r>
            <a:r>
              <a:rPr lang="zh-TW" altLang="zh-TW" sz="3200" b="1" dirty="0" smtClean="0">
                <a:latin typeface="+mj-ea"/>
              </a:rPr>
              <a:t>有時好怕她會過不了這一關</a:t>
            </a:r>
            <a:r>
              <a:rPr lang="en-US" altLang="zh-TW" sz="3200" b="1" dirty="0" smtClean="0">
                <a:latin typeface="+mj-ea"/>
              </a:rPr>
              <a:t>.</a:t>
            </a:r>
            <a:r>
              <a:rPr lang="zh-TW" altLang="zh-TW" sz="3200" b="1" dirty="0" smtClean="0">
                <a:latin typeface="+mj-ea"/>
              </a:rPr>
              <a:t>所以我每天都告訴她</a:t>
            </a:r>
            <a:r>
              <a:rPr lang="en-US" altLang="zh-TW" sz="3200" b="1" dirty="0" smtClean="0">
                <a:latin typeface="+mj-ea"/>
              </a:rPr>
              <a:t>.</a:t>
            </a:r>
            <a:r>
              <a:rPr lang="zh-TW" altLang="zh-TW" sz="3200" b="1" dirty="0" smtClean="0">
                <a:latin typeface="+mj-ea"/>
              </a:rPr>
              <a:t>加油一定會撐過的</a:t>
            </a:r>
            <a:r>
              <a:rPr lang="en-US" altLang="zh-TW" sz="3200" b="1" dirty="0" smtClean="0">
                <a:latin typeface="+mj-ea"/>
              </a:rPr>
              <a:t>.</a:t>
            </a:r>
            <a:r>
              <a:rPr lang="zh-TW" altLang="zh-TW" sz="3200" b="1" dirty="0" smtClean="0">
                <a:latin typeface="+mj-ea"/>
              </a:rPr>
              <a:t>天空下完雨</a:t>
            </a:r>
            <a:r>
              <a:rPr lang="en-US" altLang="zh-TW" sz="3200" b="1" dirty="0" smtClean="0">
                <a:latin typeface="+mj-ea"/>
              </a:rPr>
              <a:t>.</a:t>
            </a:r>
            <a:r>
              <a:rPr lang="zh-TW" altLang="zh-TW" sz="3200" b="1" dirty="0" smtClean="0">
                <a:latin typeface="+mj-ea"/>
              </a:rPr>
              <a:t>都會出現彩虹</a:t>
            </a:r>
            <a:r>
              <a:rPr lang="en-US" altLang="zh-TW" sz="3200" b="1" dirty="0" smtClean="0">
                <a:latin typeface="+mj-ea"/>
              </a:rPr>
              <a:t>.</a:t>
            </a:r>
            <a:r>
              <a:rPr lang="zh-TW" altLang="zh-TW" sz="3200" b="1" dirty="0" smtClean="0">
                <a:solidFill>
                  <a:srgbClr val="FF0000"/>
                </a:solidFill>
                <a:latin typeface="+mj-ea"/>
              </a:rPr>
              <a:t>我的女兒一定會撐過去</a:t>
            </a: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開心臟</a:t>
            </a:r>
            <a:r>
              <a:rPr lang="en-US" altLang="zh-TW" dirty="0" smtClean="0"/>
              <a:t>.</a:t>
            </a:r>
            <a:r>
              <a:rPr lang="zh-TW" altLang="en-US" dirty="0" smtClean="0"/>
              <a:t>前三天是關鍵期</a:t>
            </a:r>
            <a:endParaRPr lang="zh-TW" altLang="en-US" dirty="0"/>
          </a:p>
        </p:txBody>
      </p:sp>
      <p:pic>
        <p:nvPicPr>
          <p:cNvPr id="4" name="內容版面配置區 3" descr="開完刀第2天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714488"/>
            <a:ext cx="3543325" cy="4429156"/>
          </a:xfrm>
        </p:spPr>
      </p:pic>
      <p:pic>
        <p:nvPicPr>
          <p:cNvPr id="6" name="內容版面配置區 3" descr="捨不得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571612"/>
            <a:ext cx="3829076" cy="4786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媽媽相信</a:t>
            </a:r>
            <a:r>
              <a:rPr lang="en-US" altLang="zh-TW" dirty="0" smtClean="0"/>
              <a:t>.</a:t>
            </a:r>
            <a:r>
              <a:rPr lang="zh-TW" altLang="en-US" dirty="0" smtClean="0"/>
              <a:t>妳一定會好起來</a:t>
            </a:r>
            <a:endParaRPr lang="zh-TW" altLang="en-US" dirty="0"/>
          </a:p>
        </p:txBody>
      </p:sp>
      <p:pic>
        <p:nvPicPr>
          <p:cNvPr id="8" name="內容版面配置區 7" descr="第二次開刀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785926"/>
            <a:ext cx="3467120" cy="4333900"/>
          </a:xfrm>
        </p:spPr>
      </p:pic>
      <p:pic>
        <p:nvPicPr>
          <p:cNvPr id="11" name="圖片 10" descr="第4次插管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1928802"/>
            <a:ext cx="3267110" cy="4083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我跟老天說</a:t>
            </a:r>
            <a:r>
              <a:rPr lang="en-US" altLang="zh-TW" dirty="0" smtClean="0"/>
              <a:t>.</a:t>
            </a:r>
            <a:r>
              <a:rPr lang="zh-TW" altLang="en-US" dirty="0" smtClean="0"/>
              <a:t>我不準你帶走她</a:t>
            </a:r>
            <a:endParaRPr lang="zh-TW" altLang="en-US" dirty="0"/>
          </a:p>
        </p:txBody>
      </p:sp>
      <p:pic>
        <p:nvPicPr>
          <p:cNvPr id="4" name="內容版面配置區 3" descr="開刀的疤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690670"/>
            <a:ext cx="3429024" cy="4286280"/>
          </a:xfrm>
        </p:spPr>
      </p:pic>
      <p:pic>
        <p:nvPicPr>
          <p:cNvPr id="5" name="圖片 4" descr="很痛的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1678769"/>
            <a:ext cx="3429024" cy="42862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  老天聽到我的那喊</a:t>
            </a:r>
            <a:r>
              <a:rPr lang="en-US" altLang="zh-TW" dirty="0" smtClean="0"/>
              <a:t>.</a:t>
            </a:r>
            <a:r>
              <a:rPr lang="zh-TW" altLang="en-US" dirty="0" smtClean="0"/>
              <a:t>管子拔掉了</a:t>
            </a:r>
            <a:endParaRPr lang="zh-TW" altLang="en-US" dirty="0"/>
          </a:p>
        </p:txBody>
      </p:sp>
      <p:pic>
        <p:nvPicPr>
          <p:cNvPr id="4" name="內容版面配置區 3" descr="我的掌上明珠只要你笑我就滿足了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71736" y="1857364"/>
            <a:ext cx="3538558" cy="44231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當到谷底的人生階段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在</a:t>
            </a:r>
            <a:r>
              <a:rPr lang="en-US" altLang="zh-TW" dirty="0" smtClean="0"/>
              <a:t>4</a:t>
            </a:r>
            <a:r>
              <a:rPr lang="zh-TW" altLang="en-US" dirty="0" smtClean="0"/>
              <a:t>歲之前</a:t>
            </a:r>
            <a:r>
              <a:rPr lang="en-US" altLang="zh-TW" dirty="0" smtClean="0"/>
              <a:t>.</a:t>
            </a:r>
            <a:r>
              <a:rPr lang="zh-TW" altLang="en-US" dirty="0" smtClean="0"/>
              <a:t>我们是醫院的常客</a:t>
            </a:r>
            <a:endParaRPr lang="en-US" altLang="zh-TW" dirty="0" smtClean="0"/>
          </a:p>
          <a:p>
            <a:r>
              <a:rPr lang="zh-TW" altLang="en-US" dirty="0" smtClean="0"/>
              <a:t>很難帶</a:t>
            </a:r>
            <a:r>
              <a:rPr lang="en-US" altLang="zh-TW" dirty="0" smtClean="0"/>
              <a:t>.</a:t>
            </a:r>
            <a:r>
              <a:rPr lang="zh-TW" altLang="en-US" dirty="0" smtClean="0"/>
              <a:t>我不會帶</a:t>
            </a:r>
            <a:r>
              <a:rPr lang="en-US" altLang="zh-TW" dirty="0" smtClean="0"/>
              <a:t>.</a:t>
            </a:r>
            <a:r>
              <a:rPr lang="zh-TW" altLang="en-US" dirty="0" smtClean="0"/>
              <a:t>快</a:t>
            </a:r>
            <a:r>
              <a:rPr lang="en-US" altLang="zh-TW" dirty="0" smtClean="0"/>
              <a:t>1</a:t>
            </a:r>
            <a:r>
              <a:rPr lang="zh-TW" altLang="en-US" dirty="0" smtClean="0"/>
              <a:t>歲帶回家</a:t>
            </a:r>
            <a:r>
              <a:rPr lang="en-US" altLang="zh-TW" dirty="0" smtClean="0"/>
              <a:t>.</a:t>
            </a:r>
            <a:r>
              <a:rPr lang="zh-TW" altLang="en-US" dirty="0" smtClean="0"/>
              <a:t>不認得我</a:t>
            </a:r>
            <a:r>
              <a:rPr lang="en-US" altLang="zh-TW" dirty="0" smtClean="0"/>
              <a:t>.</a:t>
            </a:r>
            <a:r>
              <a:rPr lang="zh-TW" altLang="en-US" dirty="0" smtClean="0"/>
              <a:t>只認得護士阿姨</a:t>
            </a:r>
            <a:r>
              <a:rPr lang="en-US" altLang="zh-TW" dirty="0" smtClean="0"/>
              <a:t>.</a:t>
            </a:r>
          </a:p>
          <a:p>
            <a:r>
              <a:rPr lang="zh-TW" altLang="en-US" dirty="0" smtClean="0"/>
              <a:t>一夜</a:t>
            </a:r>
            <a:r>
              <a:rPr lang="en-US" altLang="zh-TW" dirty="0" smtClean="0"/>
              <a:t>4</a:t>
            </a:r>
            <a:r>
              <a:rPr lang="zh-TW" altLang="en-US" dirty="0" smtClean="0"/>
              <a:t>次拍痰</a:t>
            </a:r>
            <a:r>
              <a:rPr lang="en-US" altLang="zh-TW" dirty="0" smtClean="0"/>
              <a:t>.</a:t>
            </a:r>
            <a:r>
              <a:rPr lang="zh-TW" altLang="en-US" dirty="0" smtClean="0"/>
              <a:t>我沒有睡覺時間</a:t>
            </a:r>
            <a:r>
              <a:rPr lang="en-US" altLang="zh-TW" dirty="0" smtClean="0"/>
              <a:t>.</a:t>
            </a:r>
            <a:r>
              <a:rPr lang="zh-TW" altLang="en-US" dirty="0" smtClean="0"/>
              <a:t>因為我怕我睡著</a:t>
            </a:r>
            <a:r>
              <a:rPr lang="en-US" altLang="zh-TW" dirty="0" smtClean="0"/>
              <a:t>.</a:t>
            </a:r>
            <a:r>
              <a:rPr lang="zh-TW" altLang="en-US" dirty="0" smtClean="0"/>
              <a:t>我會聽不到心臟的跳動聲</a:t>
            </a:r>
            <a:r>
              <a:rPr lang="en-US" altLang="zh-TW" dirty="0" smtClean="0"/>
              <a:t>.</a:t>
            </a:r>
          </a:p>
          <a:p>
            <a:r>
              <a:rPr lang="zh-TW" altLang="en-US" dirty="0" smtClean="0"/>
              <a:t>只有幾個字</a:t>
            </a:r>
            <a:r>
              <a:rPr lang="en-US" altLang="zh-TW" dirty="0" smtClean="0"/>
              <a:t>.</a:t>
            </a:r>
            <a:r>
              <a:rPr lang="zh-TW" altLang="en-US" dirty="0" smtClean="0"/>
              <a:t>可以行容</a:t>
            </a:r>
            <a:r>
              <a:rPr lang="en-US" altLang="zh-TW" dirty="0" smtClean="0"/>
              <a:t>.</a:t>
            </a:r>
            <a:r>
              <a:rPr lang="zh-TW" altLang="en-US" dirty="0" smtClean="0"/>
              <a:t>身心俱疲</a:t>
            </a:r>
            <a:r>
              <a:rPr lang="en-US" altLang="zh-TW" dirty="0" smtClean="0"/>
              <a:t>.</a:t>
            </a: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感謝發一崇德所有志工鼓勵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57224" y="1500174"/>
            <a:ext cx="7772400" cy="4572000"/>
          </a:xfrm>
        </p:spPr>
        <p:txBody>
          <a:bodyPr/>
          <a:lstStyle/>
          <a:p>
            <a:r>
              <a:rPr lang="zh-TW" altLang="en-US" dirty="0" smtClean="0"/>
              <a:t>感謝道場所有大家長</a:t>
            </a:r>
            <a:r>
              <a:rPr lang="en-US" altLang="zh-TW" dirty="0" smtClean="0"/>
              <a:t>.</a:t>
            </a:r>
            <a:r>
              <a:rPr lang="zh-TW" altLang="en-US" dirty="0" smtClean="0"/>
              <a:t>鼓勵關心</a:t>
            </a:r>
            <a:r>
              <a:rPr lang="en-US" altLang="zh-TW" dirty="0" smtClean="0"/>
              <a:t>.</a:t>
            </a:r>
          </a:p>
          <a:p>
            <a:r>
              <a:rPr lang="zh-TW" altLang="en-US" dirty="0" smtClean="0"/>
              <a:t>我也默默跟仙佛說</a:t>
            </a:r>
            <a:r>
              <a:rPr lang="en-US" altLang="zh-TW" dirty="0" smtClean="0"/>
              <a:t>.</a:t>
            </a:r>
            <a:r>
              <a:rPr lang="zh-TW" altLang="en-US" dirty="0" smtClean="0"/>
              <a:t>幫助我讓我寶貝好起來</a:t>
            </a:r>
            <a:r>
              <a:rPr lang="en-US" altLang="zh-TW" dirty="0" smtClean="0"/>
              <a:t>.</a:t>
            </a:r>
            <a:r>
              <a:rPr lang="zh-TW" altLang="en-US" dirty="0" smtClean="0"/>
              <a:t>我必定幫助更多弱勢孩子</a:t>
            </a:r>
            <a:endParaRPr lang="en-US" altLang="zh-TW" dirty="0" smtClean="0"/>
          </a:p>
          <a:p>
            <a:r>
              <a:rPr lang="zh-TW" altLang="en-US" dirty="0" smtClean="0"/>
              <a:t>舉頭三尺有神明</a:t>
            </a:r>
            <a:r>
              <a:rPr lang="en-US" altLang="zh-TW" dirty="0" smtClean="0"/>
              <a:t>.</a:t>
            </a:r>
            <a:r>
              <a:rPr lang="zh-TW" altLang="en-US" dirty="0" smtClean="0"/>
              <a:t>我的善願直達理天</a:t>
            </a:r>
            <a:r>
              <a:rPr lang="en-US" altLang="zh-TW" dirty="0" smtClean="0"/>
              <a:t>.</a:t>
            </a: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4" name="圖片 3" descr="5月2日俞平板 01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3714752"/>
            <a:ext cx="3929090" cy="2815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什麼是引爆不可思議讀經潛能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就是</a:t>
            </a:r>
            <a:endParaRPr lang="en-US" altLang="zh-TW" dirty="0" smtClean="0"/>
          </a:p>
          <a:p>
            <a:r>
              <a:rPr lang="zh-TW" altLang="en-US" dirty="0" smtClean="0"/>
              <a:t>簡單說堅持就會成功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1394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5月2日俞平板 28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496" y="70678"/>
            <a:ext cx="4995891" cy="666977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b="1" dirty="0" smtClean="0">
                <a:solidFill>
                  <a:srgbClr val="FFFF00"/>
                </a:solidFill>
                <a:latin typeface="Malgun Gothic" pitchFamily="34" charset="-127"/>
                <a:ea typeface="Malgun Gothic" pitchFamily="34" charset="-127"/>
              </a:rPr>
              <a:t>因為我從不懷疑</a:t>
            </a:r>
            <a:r>
              <a:rPr lang="en-US" altLang="zh-TW" sz="2800" b="1" dirty="0" smtClean="0">
                <a:solidFill>
                  <a:srgbClr val="FFFF00"/>
                </a:solidFill>
                <a:latin typeface="Malgun Gothic" pitchFamily="34" charset="-127"/>
                <a:ea typeface="Malgun Gothic" pitchFamily="34" charset="-127"/>
              </a:rPr>
              <a:t>.</a:t>
            </a:r>
            <a:r>
              <a:rPr lang="zh-TW" altLang="en-US" sz="2800" b="1" dirty="0" smtClean="0">
                <a:solidFill>
                  <a:srgbClr val="FFFF00"/>
                </a:solidFill>
                <a:latin typeface="Malgun Gothic" pitchFamily="34" charset="-127"/>
                <a:ea typeface="Malgun Gothic" pitchFamily="34" charset="-127"/>
              </a:rPr>
              <a:t>因為我總是相信</a:t>
            </a:r>
            <a:r>
              <a:rPr lang="en-US" altLang="zh-TW" sz="2800" b="1" dirty="0" smtClean="0">
                <a:solidFill>
                  <a:srgbClr val="FFFF00"/>
                </a:solidFill>
                <a:latin typeface="Malgun Gothic" pitchFamily="34" charset="-127"/>
                <a:ea typeface="Malgun Gothic" pitchFamily="34" charset="-127"/>
              </a:rPr>
              <a:t>.</a:t>
            </a:r>
            <a:r>
              <a:rPr lang="zh-TW" altLang="en-US" sz="2800" b="1" dirty="0" smtClean="0">
                <a:solidFill>
                  <a:srgbClr val="FFFF00"/>
                </a:solidFill>
                <a:latin typeface="Malgun Gothic" pitchFamily="34" charset="-127"/>
                <a:ea typeface="Malgun Gothic" pitchFamily="34" charset="-127"/>
              </a:rPr>
              <a:t>所以我一直堅持</a:t>
            </a:r>
            <a:r>
              <a:rPr lang="en-US" altLang="zh-TW" sz="2800" b="1" dirty="0" smtClean="0">
                <a:solidFill>
                  <a:srgbClr val="FFFF00"/>
                </a:solidFill>
                <a:latin typeface="Malgun Gothic" pitchFamily="34" charset="-127"/>
                <a:ea typeface="Malgun Gothic" pitchFamily="34" charset="-127"/>
              </a:rPr>
              <a:t>.</a:t>
            </a:r>
          </a:p>
          <a:p>
            <a:r>
              <a:rPr lang="zh-TW" altLang="en-US" sz="2800" b="1" dirty="0" smtClean="0">
                <a:solidFill>
                  <a:srgbClr val="FFFF00"/>
                </a:solidFill>
                <a:latin typeface="Malgun Gothic" pitchFamily="34" charset="-127"/>
                <a:ea typeface="Malgun Gothic" pitchFamily="34" charset="-127"/>
              </a:rPr>
              <a:t>所以我用菩薩給我的三寶力量</a:t>
            </a:r>
            <a:r>
              <a:rPr lang="en-US" altLang="zh-TW" sz="2800" b="1" dirty="0" smtClean="0">
                <a:solidFill>
                  <a:srgbClr val="FFFF00"/>
                </a:solidFill>
                <a:latin typeface="Malgun Gothic" pitchFamily="34" charset="-127"/>
                <a:ea typeface="Malgun Gothic" pitchFamily="34" charset="-127"/>
              </a:rPr>
              <a:t>.</a:t>
            </a:r>
            <a:r>
              <a:rPr lang="zh-TW" altLang="en-US" sz="2800" b="1" dirty="0" smtClean="0">
                <a:solidFill>
                  <a:srgbClr val="FFFF00"/>
                </a:solidFill>
                <a:latin typeface="Malgun Gothic" pitchFamily="34" charset="-127"/>
                <a:ea typeface="Malgun Gothic" pitchFamily="34" charset="-127"/>
              </a:rPr>
              <a:t>擊退所有學習過程中的種種考驗</a:t>
            </a:r>
            <a:endParaRPr lang="en-US" altLang="zh-TW" sz="2800" b="1" dirty="0" smtClean="0">
              <a:solidFill>
                <a:srgbClr val="FFFF00"/>
              </a:solidFill>
              <a:latin typeface="Malgun Gothic" pitchFamily="34" charset="-127"/>
              <a:ea typeface="Malgun Gothic" pitchFamily="34" charset="-127"/>
            </a:endParaRPr>
          </a:p>
          <a:p>
            <a:r>
              <a:rPr lang="zh-TW" altLang="en-US" sz="2800" b="1" dirty="0" smtClean="0">
                <a:solidFill>
                  <a:srgbClr val="FFFF00"/>
                </a:solidFill>
                <a:latin typeface="Malgun Gothic" pitchFamily="34" charset="-127"/>
                <a:ea typeface="Malgun Gothic" pitchFamily="34" charset="-127"/>
              </a:rPr>
              <a:t>一切成就都是從正確的觀念開始的</a:t>
            </a:r>
            <a:endParaRPr lang="en-US" altLang="zh-TW" sz="2800" b="1" dirty="0" smtClean="0">
              <a:solidFill>
                <a:srgbClr val="FFFF00"/>
              </a:solidFill>
              <a:latin typeface="Malgun Gothic" pitchFamily="34" charset="-127"/>
              <a:ea typeface="Malgun Gothic" pitchFamily="34" charset="-127"/>
            </a:endParaRPr>
          </a:p>
          <a:p>
            <a:r>
              <a:rPr lang="zh-TW" altLang="en-US" sz="2800" b="1" dirty="0" smtClean="0">
                <a:solidFill>
                  <a:srgbClr val="FFFF00"/>
                </a:solidFill>
                <a:latin typeface="Malgun Gothic" pitchFamily="34" charset="-127"/>
                <a:ea typeface="Malgun Gothic" pitchFamily="34" charset="-127"/>
              </a:rPr>
              <a:t>所以經過總總磨練</a:t>
            </a:r>
            <a:r>
              <a:rPr lang="en-US" altLang="zh-TW" sz="2800" b="1" dirty="0" smtClean="0">
                <a:solidFill>
                  <a:srgbClr val="FFFF00"/>
                </a:solidFill>
                <a:latin typeface="Malgun Gothic" pitchFamily="34" charset="-127"/>
                <a:ea typeface="Malgun Gothic" pitchFamily="34" charset="-127"/>
              </a:rPr>
              <a:t>.</a:t>
            </a:r>
            <a:r>
              <a:rPr lang="zh-TW" altLang="en-US" sz="2800" b="1" dirty="0" smtClean="0">
                <a:solidFill>
                  <a:srgbClr val="FFFF00"/>
                </a:solidFill>
                <a:latin typeface="Malgun Gothic" pitchFamily="34" charset="-127"/>
                <a:ea typeface="Malgun Gothic" pitchFamily="34" charset="-127"/>
              </a:rPr>
              <a:t>我從新站起來</a:t>
            </a:r>
            <a:r>
              <a:rPr lang="en-US" altLang="zh-TW" sz="2800" b="1" dirty="0" smtClean="0">
                <a:solidFill>
                  <a:srgbClr val="FFFF00"/>
                </a:solidFill>
                <a:latin typeface="Malgun Gothic" pitchFamily="34" charset="-127"/>
                <a:ea typeface="Malgun Gothic" pitchFamily="34" charset="-127"/>
              </a:rPr>
              <a:t>.</a:t>
            </a:r>
            <a:r>
              <a:rPr lang="zh-TW" altLang="en-US" sz="2800" b="1" dirty="0" smtClean="0">
                <a:solidFill>
                  <a:srgbClr val="FFFF00"/>
                </a:solidFill>
                <a:latin typeface="Malgun Gothic" pitchFamily="34" charset="-127"/>
                <a:ea typeface="Malgun Gothic" pitchFamily="34" charset="-127"/>
              </a:rPr>
              <a:t>因為天空為我放晴了</a:t>
            </a:r>
            <a:endParaRPr lang="en-US" altLang="zh-TW" sz="2800" b="1" dirty="0" smtClean="0">
              <a:solidFill>
                <a:srgbClr val="FFFF00"/>
              </a:solidFill>
              <a:latin typeface="Malgun Gothic" pitchFamily="34" charset="-127"/>
              <a:ea typeface="Malgun Gothic" pitchFamily="34" charset="-127"/>
            </a:endParaRPr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 rot="1723393">
            <a:off x="620413" y="3071121"/>
            <a:ext cx="7772400" cy="4572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TW" altLang="en-US" sz="6000" dirty="0" smtClean="0">
                <a:solidFill>
                  <a:srgbClr val="FFFF00"/>
                </a:solidFill>
              </a:rPr>
              <a:t>自己人生自己翻轉</a:t>
            </a:r>
            <a:endParaRPr lang="zh-TW" altLang="en-US" sz="6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1600" y="285728"/>
            <a:ext cx="7772400" cy="914400"/>
          </a:xfrm>
        </p:spPr>
        <p:txBody>
          <a:bodyPr/>
          <a:lstStyle/>
          <a:p>
            <a:r>
              <a:rPr lang="zh-TW" altLang="en-US" dirty="0" smtClean="0"/>
              <a:t>讀經班</a:t>
            </a:r>
            <a:r>
              <a:rPr lang="en-US" altLang="zh-TW" dirty="0" smtClean="0"/>
              <a:t>.</a:t>
            </a:r>
            <a:r>
              <a:rPr lang="zh-TW" altLang="en-US" dirty="0" smtClean="0"/>
              <a:t>是我廣結善緣的起點</a:t>
            </a:r>
            <a:endParaRPr lang="zh-TW" altLang="en-US" dirty="0"/>
          </a:p>
        </p:txBody>
      </p:sp>
      <p:pic>
        <p:nvPicPr>
          <p:cNvPr id="14" name="圖片 13" descr="14221832471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000955" y="3571876"/>
            <a:ext cx="4095746" cy="3071810"/>
          </a:xfrm>
          <a:prstGeom prst="rect">
            <a:avLst/>
          </a:prstGeom>
        </p:spPr>
      </p:pic>
      <p:pic>
        <p:nvPicPr>
          <p:cNvPr id="16" name="內容版面配置區 15" descr="142219552539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14348" y="1857364"/>
            <a:ext cx="7572375" cy="425946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142852"/>
            <a:ext cx="7772400" cy="914400"/>
          </a:xfrm>
        </p:spPr>
        <p:txBody>
          <a:bodyPr/>
          <a:lstStyle/>
          <a:p>
            <a:r>
              <a:rPr lang="zh-TW" altLang="en-US" dirty="0" smtClean="0"/>
              <a:t>我要親眼所見</a:t>
            </a:r>
            <a:r>
              <a:rPr lang="en-US" altLang="zh-TW" dirty="0" smtClean="0"/>
              <a:t>.</a:t>
            </a:r>
            <a:r>
              <a:rPr lang="zh-TW" altLang="en-US" dirty="0" smtClean="0"/>
              <a:t>我才相信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85786" y="857232"/>
            <a:ext cx="7772400" cy="4572000"/>
          </a:xfrm>
        </p:spPr>
        <p:txBody>
          <a:bodyPr/>
          <a:lstStyle/>
          <a:p>
            <a:r>
              <a:rPr lang="zh-TW" altLang="en-US" sz="2800" dirty="0" smtClean="0"/>
              <a:t>讀經好在那裡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有什麼好處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我要做實驗</a:t>
            </a:r>
            <a:endParaRPr lang="en-US" altLang="zh-TW" sz="2800" dirty="0" smtClean="0"/>
          </a:p>
          <a:p>
            <a:r>
              <a:rPr lang="zh-TW" altLang="en-US" sz="2800" dirty="0" smtClean="0"/>
              <a:t>雖然醫生說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我女兒學習有障礙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但我要做我女兒的醫生</a:t>
            </a:r>
            <a:endParaRPr lang="en-US" altLang="zh-TW" sz="2800" dirty="0" smtClean="0"/>
          </a:p>
          <a:p>
            <a:endParaRPr lang="en-US" altLang="zh-TW" sz="2800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4" name="妹讀經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786050" y="2071678"/>
            <a:ext cx="5736607" cy="4071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我要為我的寶貝</a:t>
            </a:r>
            <a:r>
              <a:rPr lang="en-US" altLang="zh-TW" dirty="0" smtClean="0"/>
              <a:t>.</a:t>
            </a:r>
            <a:r>
              <a:rPr lang="zh-TW" altLang="en-US" dirty="0" smtClean="0"/>
              <a:t>畫下美麗的彩虹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10" name="內容版面配置區 9" descr="5月2日俞平板 020.jpe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56138" y="2630051"/>
            <a:ext cx="4038600" cy="2805986"/>
          </a:xfrm>
        </p:spPr>
      </p:pic>
      <p:pic>
        <p:nvPicPr>
          <p:cNvPr id="12" name="內容版面配置區 11" descr="IMG882-0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65138" y="2518569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哥哥是最好的幫手</a:t>
            </a:r>
            <a:endParaRPr lang="zh-TW" altLang="en-US" dirty="0"/>
          </a:p>
        </p:txBody>
      </p:sp>
      <p:pic>
        <p:nvPicPr>
          <p:cNvPr id="8" name="內容版面配置區 7" descr="PICT058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56138" y="2518569"/>
            <a:ext cx="4038600" cy="3028950"/>
          </a:xfrm>
        </p:spPr>
      </p:pic>
      <p:pic>
        <p:nvPicPr>
          <p:cNvPr id="10" name="內容版面配置區 9" descr="PICT033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65138" y="2518569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畫畫</a:t>
            </a:r>
            <a:r>
              <a:rPr lang="en-US" altLang="zh-TW" dirty="0" smtClean="0"/>
              <a:t>.</a:t>
            </a:r>
            <a:r>
              <a:rPr lang="zh-TW" altLang="en-US" dirty="0" smtClean="0"/>
              <a:t>畫出內心的世界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7" name="內容版面配置區 6" descr="IMG1158-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5138" y="2518569"/>
            <a:ext cx="4038600" cy="3028950"/>
          </a:xfrm>
        </p:spPr>
      </p:pic>
      <p:pic>
        <p:nvPicPr>
          <p:cNvPr id="8" name="內容版面配置區 7" descr="IMG1161-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56138" y="2518569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用拼圖</a:t>
            </a:r>
            <a:r>
              <a:rPr lang="en-US" altLang="zh-TW" dirty="0" smtClean="0"/>
              <a:t>.</a:t>
            </a:r>
            <a:r>
              <a:rPr lang="zh-TW" altLang="en-US" dirty="0" smtClean="0"/>
              <a:t>來訓練大腦</a:t>
            </a:r>
            <a:endParaRPr lang="zh-TW" altLang="en-US" dirty="0"/>
          </a:p>
        </p:txBody>
      </p:sp>
      <p:pic>
        <p:nvPicPr>
          <p:cNvPr id="7" name="內容版面配置區 6" descr="照片 03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5138" y="2518569"/>
            <a:ext cx="4038600" cy="3028950"/>
          </a:xfrm>
        </p:spPr>
      </p:pic>
      <p:pic>
        <p:nvPicPr>
          <p:cNvPr id="8" name="內容版面配置區 7" descr="IMG276-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56138" y="2518569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 descr="愛妹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 descr="IMG264-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5138" y="2518569"/>
            <a:ext cx="4038600" cy="3028950"/>
          </a:xfrm>
        </p:spPr>
      </p:pic>
      <p:pic>
        <p:nvPicPr>
          <p:cNvPr id="7" name="內容版面配置區 6" descr="IMG262-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56138" y="2518569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        大楓多元親子讀經班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C:\Users\amking'pc\Downloads\11969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8359303" cy="501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725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 descr="IMG1055-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5138" y="2518569"/>
            <a:ext cx="4038600" cy="3028950"/>
          </a:xfrm>
        </p:spPr>
      </p:pic>
      <p:pic>
        <p:nvPicPr>
          <p:cNvPr id="6" name="內容版面配置區 5" descr="小魔法讀經班氣球博物館1 05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56138" y="2518569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7200" dirty="0" smtClean="0">
                <a:solidFill>
                  <a:srgbClr val="FF0000"/>
                </a:solidFill>
              </a:rPr>
              <a:t>開始找方法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8"/>
          </a:xfrm>
        </p:spPr>
        <p:txBody>
          <a:bodyPr/>
          <a:lstStyle/>
          <a:p>
            <a:r>
              <a:rPr lang="zh-TW" altLang="en-US" sz="3200" dirty="0" smtClean="0"/>
              <a:t>盪鞦韆</a:t>
            </a:r>
            <a:r>
              <a:rPr lang="en-US" altLang="zh-TW" sz="3200" dirty="0" smtClean="0"/>
              <a:t>.</a:t>
            </a:r>
            <a:r>
              <a:rPr lang="zh-TW" altLang="en-US" sz="3200" dirty="0" smtClean="0"/>
              <a:t>可以改善前額葉不明放電</a:t>
            </a:r>
            <a:r>
              <a:rPr lang="en-US" altLang="zh-TW" sz="3200" dirty="0" smtClean="0"/>
              <a:t>.</a:t>
            </a:r>
            <a:r>
              <a:rPr lang="zh-TW" altLang="en-US" sz="3200" dirty="0" smtClean="0"/>
              <a:t>不明放電</a:t>
            </a:r>
            <a:r>
              <a:rPr lang="en-US" altLang="zh-TW" sz="3200" dirty="0" smtClean="0"/>
              <a:t>.</a:t>
            </a:r>
            <a:r>
              <a:rPr lang="zh-TW" altLang="en-US" sz="3200" dirty="0" smtClean="0"/>
              <a:t>會造成專注力不集中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5" name="內容版面配置區 4" descr="IMG959-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5138" y="2518569"/>
            <a:ext cx="4038600" cy="3028950"/>
          </a:xfrm>
        </p:spPr>
      </p:pic>
      <p:pic>
        <p:nvPicPr>
          <p:cNvPr id="10" name="內容版面配置區 9" descr="影像07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8202" y="1770063"/>
            <a:ext cx="3394472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積木</a:t>
            </a:r>
            <a:r>
              <a:rPr lang="en-US" altLang="zh-TW" dirty="0" smtClean="0"/>
              <a:t>.</a:t>
            </a:r>
            <a:r>
              <a:rPr lang="zh-TW" altLang="en-US" dirty="0" smtClean="0"/>
              <a:t>開創無限創意和想像力</a:t>
            </a:r>
            <a:endParaRPr lang="zh-TW" altLang="en-US" dirty="0"/>
          </a:p>
        </p:txBody>
      </p:sp>
      <p:pic>
        <p:nvPicPr>
          <p:cNvPr id="5" name="內容版面配置區 4" descr="134399874199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11511" y="1770063"/>
            <a:ext cx="2545854" cy="4525962"/>
          </a:xfrm>
        </p:spPr>
      </p:pic>
      <p:pic>
        <p:nvPicPr>
          <p:cNvPr id="6" name="內容版面配置區 5" descr="134415001607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02511" y="1770063"/>
            <a:ext cx="2545854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就是愛畫畫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5" name="內容版面配置區 4" descr="01畫畫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55638" y="2357430"/>
            <a:ext cx="3657600" cy="3071834"/>
          </a:xfrm>
        </p:spPr>
      </p:pic>
      <p:pic>
        <p:nvPicPr>
          <p:cNvPr id="8" name="內容版面配置區 7" descr="131178332527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8202" y="1770063"/>
            <a:ext cx="3394472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拼圖</a:t>
            </a:r>
            <a:r>
              <a:rPr lang="en-US" altLang="zh-TW" dirty="0" smtClean="0"/>
              <a:t>.</a:t>
            </a:r>
            <a:r>
              <a:rPr lang="zh-TW" altLang="en-US" dirty="0" smtClean="0"/>
              <a:t>動動腦</a:t>
            </a:r>
            <a:endParaRPr lang="zh-TW" altLang="en-US" dirty="0"/>
          </a:p>
        </p:txBody>
      </p:sp>
      <p:pic>
        <p:nvPicPr>
          <p:cNvPr id="8" name="內容版面配置區 7" descr="照片 03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56138" y="2518569"/>
            <a:ext cx="4038600" cy="3028950"/>
          </a:xfrm>
        </p:spPr>
      </p:pic>
      <p:pic>
        <p:nvPicPr>
          <p:cNvPr id="7" name="內容版面配置區 6" descr="IMG276-0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65138" y="2518569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只是讀經</a:t>
            </a:r>
            <a:r>
              <a:rPr lang="en-US" altLang="zh-TW" dirty="0" smtClean="0"/>
              <a:t>.</a:t>
            </a:r>
            <a:r>
              <a:rPr lang="zh-TW" altLang="en-US" dirty="0" smtClean="0"/>
              <a:t>沒有方法的讀經</a:t>
            </a:r>
            <a:endParaRPr lang="zh-TW" altLang="en-US" dirty="0"/>
          </a:p>
        </p:txBody>
      </p:sp>
      <p:pic>
        <p:nvPicPr>
          <p:cNvPr id="5" name="內容版面配置區 4" descr="讀經班01 (306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428868"/>
            <a:ext cx="4095778" cy="3071834"/>
          </a:xfrm>
        </p:spPr>
      </p:pic>
      <p:pic>
        <p:nvPicPr>
          <p:cNvPr id="6" name="內容版面配置區 5" descr="PICT099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2214554"/>
            <a:ext cx="4348703" cy="32615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 descr="讀經會考 (7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2285992"/>
            <a:ext cx="4333906" cy="3250429"/>
          </a:xfrm>
        </p:spPr>
      </p:pic>
      <p:pic>
        <p:nvPicPr>
          <p:cNvPr id="6" name="內容版面配置區 5" descr="讀經會考 (70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28059" y="2428868"/>
            <a:ext cx="4286280" cy="32147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 descr="讀經會考 (76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500306"/>
            <a:ext cx="4191030" cy="3143272"/>
          </a:xfrm>
        </p:spPr>
      </p:pic>
      <p:pic>
        <p:nvPicPr>
          <p:cNvPr id="6" name="內容版面配置區 5" descr="讀經會考 (79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6314" y="1428736"/>
            <a:ext cx="2568083" cy="1926063"/>
          </a:xfrm>
        </p:spPr>
      </p:pic>
      <p:pic>
        <p:nvPicPr>
          <p:cNvPr id="7" name="圖片 6" descr="讀經會考 (78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3500438"/>
            <a:ext cx="325120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從過動</a:t>
            </a:r>
            <a:r>
              <a:rPr lang="en-US" altLang="zh-TW" dirty="0" smtClean="0"/>
              <a:t>.</a:t>
            </a:r>
            <a:r>
              <a:rPr lang="zh-TW" altLang="en-US" dirty="0" smtClean="0"/>
              <a:t>到坐得住</a:t>
            </a:r>
            <a:r>
              <a:rPr lang="en-US" altLang="zh-TW" dirty="0" smtClean="0"/>
              <a:t>.</a:t>
            </a:r>
            <a:r>
              <a:rPr lang="zh-TW" altLang="en-US" dirty="0" smtClean="0"/>
              <a:t>漸漸進步中</a:t>
            </a:r>
            <a:endParaRPr lang="zh-TW" altLang="en-US" dirty="0"/>
          </a:p>
        </p:txBody>
      </p:sp>
      <p:pic>
        <p:nvPicPr>
          <p:cNvPr id="5" name="內容版面配置區 4" descr="135609154671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5138" y="2518569"/>
            <a:ext cx="4038600" cy="3028950"/>
          </a:xfrm>
        </p:spPr>
      </p:pic>
      <p:pic>
        <p:nvPicPr>
          <p:cNvPr id="6" name="內容版面配置區 5" descr="135790646809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56138" y="2518569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72400" cy="91440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FF00"/>
                </a:solidFill>
              </a:rPr>
              <a:t> </a:t>
            </a:r>
            <a:r>
              <a:rPr lang="zh-TW" altLang="en-US" dirty="0" smtClean="0">
                <a:solidFill>
                  <a:schemeClr val="accent1"/>
                </a:solidFill>
              </a:rPr>
              <a:t>大楓多元讀經班</a:t>
            </a:r>
            <a:r>
              <a:rPr lang="en-US" altLang="zh-TW" dirty="0" smtClean="0">
                <a:solidFill>
                  <a:srgbClr val="FFFF00"/>
                </a:solidFill>
              </a:rPr>
              <a:t>.</a:t>
            </a:r>
            <a:r>
              <a:rPr lang="zh-TW" altLang="en-US" dirty="0" smtClean="0">
                <a:solidFill>
                  <a:srgbClr val="FFFF00"/>
                </a:solidFill>
              </a:rPr>
              <a:t>最</a:t>
            </a:r>
            <a:r>
              <a:rPr lang="zh-TW" altLang="en-US" dirty="0">
                <a:solidFill>
                  <a:srgbClr val="FFFF00"/>
                </a:solidFill>
              </a:rPr>
              <a:t>優秀的</a:t>
            </a:r>
            <a:r>
              <a:rPr lang="zh-TW" altLang="en-US" dirty="0" smtClean="0">
                <a:solidFill>
                  <a:srgbClr val="FFFF00"/>
                </a:solidFill>
              </a:rPr>
              <a:t>一群</a:t>
            </a:r>
            <a:r>
              <a:rPr lang="en-US" altLang="zh-TW" dirty="0" smtClean="0">
                <a:solidFill>
                  <a:srgbClr val="FFFF00"/>
                </a:solidFill>
              </a:rPr>
              <a:t/>
            </a:r>
            <a:br>
              <a:rPr lang="en-US" altLang="zh-TW" dirty="0" smtClean="0">
                <a:solidFill>
                  <a:srgbClr val="FFFF00"/>
                </a:solidFill>
              </a:rPr>
            </a:br>
            <a:r>
              <a:rPr lang="zh-TW" altLang="en-US" dirty="0" smtClean="0">
                <a:solidFill>
                  <a:srgbClr val="FFFF00"/>
                </a:solidFill>
              </a:rPr>
              <a:t>投入</a:t>
            </a:r>
            <a:r>
              <a:rPr lang="zh-TW" altLang="en-US" dirty="0">
                <a:solidFill>
                  <a:srgbClr val="FFFF00"/>
                </a:solidFill>
              </a:rPr>
              <a:t>讀經班志</a:t>
            </a:r>
            <a:r>
              <a:rPr lang="zh-TW" altLang="en-US" dirty="0" smtClean="0">
                <a:solidFill>
                  <a:srgbClr val="FFFF00"/>
                </a:solidFill>
              </a:rPr>
              <a:t>工和家長</a:t>
            </a:r>
            <a:r>
              <a:rPr lang="en-US" altLang="zh-TW" dirty="0" smtClean="0">
                <a:solidFill>
                  <a:srgbClr val="FFFF00"/>
                </a:solidFill>
              </a:rPr>
              <a:t>.</a:t>
            </a:r>
            <a:r>
              <a:rPr lang="zh-TW" altLang="en-US" dirty="0">
                <a:solidFill>
                  <a:srgbClr val="FFFF00"/>
                </a:solidFill>
              </a:rPr>
              <a:t>無怨無悔</a:t>
            </a:r>
          </a:p>
        </p:txBody>
      </p:sp>
      <p:pic>
        <p:nvPicPr>
          <p:cNvPr id="4" name="內容版面配置區 3" descr="頒獎_170211_002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885429"/>
            <a:ext cx="7772400" cy="4369841"/>
          </a:xfrm>
        </p:spPr>
      </p:pic>
    </p:spTree>
    <p:extLst>
      <p:ext uri="{BB962C8B-B14F-4D97-AF65-F5344CB8AC3E}">
        <p14:creationId xmlns:p14="http://schemas.microsoft.com/office/powerpoint/2010/main" val="12892524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 descr="2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5137" y="2428868"/>
            <a:ext cx="4158201" cy="3118651"/>
          </a:xfrm>
        </p:spPr>
      </p:pic>
      <p:pic>
        <p:nvPicPr>
          <p:cNvPr id="6" name="內容版面配置區 5" descr="Page1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56138" y="2417604"/>
            <a:ext cx="4038600" cy="32308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5774456"/>
          </a:xfrm>
        </p:spPr>
        <p:txBody>
          <a:bodyPr/>
          <a:lstStyle/>
          <a:p>
            <a:r>
              <a:rPr lang="zh-TW" altLang="en-US" sz="2800" dirty="0" smtClean="0"/>
              <a:t>在小孩</a:t>
            </a:r>
            <a:r>
              <a:rPr lang="en-US" altLang="zh-TW" sz="2800" dirty="0" smtClean="0"/>
              <a:t>4</a:t>
            </a:r>
            <a:r>
              <a:rPr lang="zh-TW" altLang="en-US" sz="2800" dirty="0" smtClean="0"/>
              <a:t>歲之前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因大小病不斷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讀經的時間無法固定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也無法照進度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但還是有隨時放讀經音樂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聽很多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卻記的也很多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但是很亂的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所以</a:t>
            </a:r>
            <a:r>
              <a:rPr lang="en-US" altLang="zh-TW" sz="2800" dirty="0" smtClean="0"/>
              <a:t>6</a:t>
            </a:r>
            <a:r>
              <a:rPr lang="zh-TW" altLang="en-US" sz="2800" dirty="0" smtClean="0"/>
              <a:t>歲時</a:t>
            </a:r>
            <a:r>
              <a:rPr lang="en-US" altLang="zh-TW" sz="2800" dirty="0" smtClean="0"/>
              <a:t>(2013)</a:t>
            </a:r>
            <a:r>
              <a:rPr lang="zh-TW" altLang="en-US" sz="2800" dirty="0" smtClean="0"/>
              <a:t>才開始考</a:t>
            </a:r>
            <a:r>
              <a:rPr lang="en-US" altLang="zh-TW" sz="2800" dirty="0" smtClean="0"/>
              <a:t>1</a:t>
            </a:r>
            <a:r>
              <a:rPr lang="zh-TW" altLang="en-US" sz="2800" dirty="0" smtClean="0"/>
              <a:t>段</a:t>
            </a:r>
            <a:r>
              <a:rPr lang="en-US" altLang="zh-TW" sz="2800" dirty="0" smtClean="0"/>
              <a:t>.</a:t>
            </a:r>
            <a:br>
              <a:rPr lang="en-US" altLang="zh-TW" sz="2800" dirty="0" smtClean="0"/>
            </a:br>
            <a:r>
              <a:rPr lang="en-US" altLang="zh-TW" sz="2800" dirty="0" smtClean="0"/>
              <a:t>7</a:t>
            </a:r>
            <a:r>
              <a:rPr lang="zh-TW" altLang="en-US" sz="2800" dirty="0" smtClean="0"/>
              <a:t>歲時</a:t>
            </a:r>
            <a:r>
              <a:rPr lang="en-US" altLang="zh-TW" sz="2800" dirty="0" smtClean="0"/>
              <a:t>(2014).2</a:t>
            </a:r>
            <a:r>
              <a:rPr lang="zh-TW" altLang="en-US" sz="2800" dirty="0" smtClean="0"/>
              <a:t>月我做了一件事</a:t>
            </a:r>
            <a:r>
              <a:rPr lang="en-US" altLang="zh-TW" sz="2800" dirty="0" smtClean="0"/>
              <a:t>..</a:t>
            </a:r>
            <a:r>
              <a:rPr lang="zh-TW" altLang="en-US" sz="2800" dirty="0" smtClean="0"/>
              <a:t>是我沒想到的事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zh-TW" altLang="en-US" sz="2800" dirty="0" smtClean="0"/>
              <a:t>我把家裡改成讀經教室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和幾位家長做了規劃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於是我们開始展開快樂輕鬆一點壓力都沒有的漫長讀經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叫做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zh-TW" altLang="en-US" sz="4400" dirty="0" smtClean="0">
                <a:solidFill>
                  <a:schemeClr val="accent1">
                    <a:lumMod val="75000"/>
                  </a:schemeClr>
                </a:solidFill>
              </a:rPr>
              <a:t>林老師快樂讀經法</a:t>
            </a:r>
            <a:r>
              <a:rPr lang="en-US" altLang="zh-TW" sz="44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br>
              <a:rPr lang="en-US" altLang="zh-TW" sz="44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4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zh-TW" alt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圖片 2" descr="5月2日俞平板 01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446" y="3857628"/>
            <a:ext cx="2690810" cy="2690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785786" y="512064"/>
            <a:ext cx="7772400" cy="5703018"/>
          </a:xfrm>
        </p:spPr>
        <p:txBody>
          <a:bodyPr/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2</a:t>
            </a:r>
            <a:r>
              <a:rPr lang="zh-TW" altLang="en-US" dirty="0" smtClean="0">
                <a:solidFill>
                  <a:srgbClr val="FF0000"/>
                </a:solidFill>
              </a:rPr>
              <a:t>月份開始</a:t>
            </a:r>
            <a:r>
              <a:rPr lang="en-US" altLang="zh-TW" dirty="0" smtClean="0">
                <a:solidFill>
                  <a:srgbClr val="FF0000"/>
                </a:solidFill>
              </a:rPr>
              <a:t>.</a:t>
            </a:r>
            <a:r>
              <a:rPr lang="zh-TW" altLang="en-US" dirty="0" smtClean="0">
                <a:solidFill>
                  <a:srgbClr val="FF0000"/>
                </a:solidFill>
              </a:rPr>
              <a:t>到</a:t>
            </a:r>
            <a:r>
              <a:rPr lang="en-US" altLang="zh-TW" dirty="0" smtClean="0">
                <a:solidFill>
                  <a:srgbClr val="FF0000"/>
                </a:solidFill>
              </a:rPr>
              <a:t>12</a:t>
            </a:r>
            <a:r>
              <a:rPr lang="zh-TW" altLang="en-US" dirty="0" smtClean="0">
                <a:solidFill>
                  <a:srgbClr val="FF0000"/>
                </a:solidFill>
              </a:rPr>
              <a:t>月</a:t>
            </a:r>
            <a:r>
              <a:rPr lang="en-US" altLang="zh-TW" dirty="0" smtClean="0">
                <a:solidFill>
                  <a:srgbClr val="FF0000"/>
                </a:solidFill>
              </a:rPr>
              <a:t>.</a:t>
            </a:r>
            <a:r>
              <a:rPr lang="zh-TW" altLang="en-US" dirty="0" smtClean="0">
                <a:solidFill>
                  <a:srgbClr val="FF0000"/>
                </a:solidFill>
              </a:rPr>
              <a:t>每天固定</a:t>
            </a:r>
            <a:r>
              <a:rPr lang="en-US" altLang="zh-TW" dirty="0" smtClean="0">
                <a:solidFill>
                  <a:srgbClr val="FF0000"/>
                </a:solidFill>
              </a:rPr>
              <a:t>4:00-6:00.</a:t>
            </a:r>
            <a:r>
              <a:rPr lang="zh-TW" altLang="en-US" dirty="0" smtClean="0">
                <a:solidFill>
                  <a:srgbClr val="FF0000"/>
                </a:solidFill>
              </a:rPr>
              <a:t>星期一到五</a:t>
            </a:r>
            <a:r>
              <a:rPr lang="en-US" altLang="zh-TW" dirty="0" smtClean="0">
                <a:solidFill>
                  <a:srgbClr val="FF0000"/>
                </a:solidFill>
              </a:rPr>
              <a:t>.</a:t>
            </a:r>
            <a:r>
              <a:rPr lang="zh-TW" altLang="en-US" dirty="0" smtClean="0">
                <a:solidFill>
                  <a:srgbClr val="FF0000"/>
                </a:solidFill>
              </a:rPr>
              <a:t>短短將近</a:t>
            </a:r>
            <a:r>
              <a:rPr lang="en-US" altLang="zh-TW" dirty="0" smtClean="0">
                <a:solidFill>
                  <a:srgbClr val="FF0000"/>
                </a:solidFill>
              </a:rPr>
              <a:t>10</a:t>
            </a:r>
            <a:r>
              <a:rPr lang="zh-TW" altLang="en-US" dirty="0" smtClean="0">
                <a:solidFill>
                  <a:srgbClr val="FF0000"/>
                </a:solidFill>
              </a:rPr>
              <a:t>個月</a:t>
            </a:r>
            <a:r>
              <a:rPr lang="en-US" altLang="zh-TW" dirty="0" smtClean="0">
                <a:solidFill>
                  <a:srgbClr val="FF0000"/>
                </a:solidFill>
              </a:rPr>
              <a:t>.</a:t>
            </a:r>
            <a:r>
              <a:rPr lang="zh-TW" altLang="en-US" dirty="0" smtClean="0">
                <a:solidFill>
                  <a:srgbClr val="FF0000"/>
                </a:solidFill>
              </a:rPr>
              <a:t>一起共讀的小孩</a:t>
            </a:r>
            <a:r>
              <a:rPr lang="en-US" altLang="zh-TW" dirty="0" smtClean="0">
                <a:solidFill>
                  <a:srgbClr val="FF0000"/>
                </a:solidFill>
              </a:rPr>
              <a:t>.</a:t>
            </a:r>
            <a:r>
              <a:rPr lang="zh-TW" altLang="en-US" dirty="0" smtClean="0">
                <a:solidFill>
                  <a:srgbClr val="FF0000"/>
                </a:solidFill>
              </a:rPr>
              <a:t>所訂的段數</a:t>
            </a:r>
            <a:r>
              <a:rPr lang="en-US" altLang="zh-TW" dirty="0" smtClean="0">
                <a:solidFill>
                  <a:srgbClr val="FF0000"/>
                </a:solidFill>
              </a:rPr>
              <a:t>.</a:t>
            </a:r>
            <a:r>
              <a:rPr lang="zh-TW" altLang="en-US" dirty="0" smtClean="0">
                <a:solidFill>
                  <a:srgbClr val="FF0000"/>
                </a:solidFill>
              </a:rPr>
              <a:t>全部達到</a:t>
            </a:r>
            <a:r>
              <a:rPr lang="en-US" altLang="zh-TW" b="1" dirty="0" smtClean="0">
                <a:solidFill>
                  <a:srgbClr val="00B0F0"/>
                </a:solidFill>
              </a:rPr>
              <a:t>10</a:t>
            </a:r>
            <a:r>
              <a:rPr lang="zh-TW" altLang="en-US" b="1" dirty="0" smtClean="0">
                <a:solidFill>
                  <a:srgbClr val="00B0F0"/>
                </a:solidFill>
              </a:rPr>
              <a:t>成</a:t>
            </a:r>
            <a:r>
              <a:rPr lang="en-US" altLang="zh-TW" b="1" dirty="0" smtClean="0">
                <a:solidFill>
                  <a:srgbClr val="00B0F0"/>
                </a:solidFill>
              </a:rPr>
              <a:t>…</a:t>
            </a:r>
            <a:r>
              <a:rPr lang="en-US" altLang="zh-TW" dirty="0" smtClean="0">
                <a:solidFill>
                  <a:srgbClr val="FF0000"/>
                </a:solidFill>
              </a:rPr>
              <a:t>…</a:t>
            </a:r>
            <a:br>
              <a:rPr lang="en-US" altLang="zh-TW" dirty="0" smtClean="0">
                <a:solidFill>
                  <a:srgbClr val="FF0000"/>
                </a:solidFill>
              </a:rPr>
            </a:br>
            <a:r>
              <a:rPr lang="zh-TW" altLang="en-US" dirty="0" smtClean="0">
                <a:solidFill>
                  <a:srgbClr val="FF0000"/>
                </a:solidFill>
              </a:rPr>
              <a:t>不只你嚇一跳</a:t>
            </a:r>
            <a:r>
              <a:rPr lang="en-US" altLang="zh-TW" dirty="0" smtClean="0">
                <a:solidFill>
                  <a:srgbClr val="FF0000"/>
                </a:solidFill>
              </a:rPr>
              <a:t>.</a:t>
            </a:r>
            <a:r>
              <a:rPr lang="zh-TW" altLang="en-US" dirty="0" smtClean="0">
                <a:solidFill>
                  <a:srgbClr val="FF0000"/>
                </a:solidFill>
              </a:rPr>
              <a:t>連我自己都嚇一跳</a:t>
            </a:r>
            <a:r>
              <a:rPr lang="en-US" altLang="zh-TW" dirty="0" smtClean="0">
                <a:solidFill>
                  <a:srgbClr val="FF0000"/>
                </a:solidFill>
              </a:rPr>
              <a:t>.</a:t>
            </a:r>
            <a:br>
              <a:rPr lang="en-US" altLang="zh-TW" dirty="0" smtClean="0">
                <a:solidFill>
                  <a:srgbClr val="FF0000"/>
                </a:solidFill>
              </a:rPr>
            </a:br>
            <a:r>
              <a:rPr lang="zh-TW" altLang="en-US" dirty="0" smtClean="0">
                <a:solidFill>
                  <a:srgbClr val="92D050"/>
                </a:solidFill>
              </a:rPr>
              <a:t>更誇張的是</a:t>
            </a:r>
            <a:r>
              <a:rPr lang="en-US" altLang="zh-TW" dirty="0" smtClean="0">
                <a:solidFill>
                  <a:srgbClr val="92D050"/>
                </a:solidFill>
              </a:rPr>
              <a:t>.</a:t>
            </a:r>
            <a:r>
              <a:rPr lang="zh-TW" altLang="en-US" dirty="0" smtClean="0">
                <a:solidFill>
                  <a:srgbClr val="92D050"/>
                </a:solidFill>
              </a:rPr>
              <a:t>我老大</a:t>
            </a:r>
            <a:r>
              <a:rPr lang="en-US" altLang="zh-TW" dirty="0" smtClean="0">
                <a:solidFill>
                  <a:srgbClr val="92D050"/>
                </a:solidFill>
              </a:rPr>
              <a:t>.</a:t>
            </a:r>
            <a:r>
              <a:rPr lang="zh-TW" altLang="en-US" dirty="0" smtClean="0">
                <a:solidFill>
                  <a:srgbClr val="92D050"/>
                </a:solidFill>
              </a:rPr>
              <a:t>已經</a:t>
            </a:r>
            <a:r>
              <a:rPr lang="en-US" altLang="zh-TW" dirty="0" smtClean="0">
                <a:solidFill>
                  <a:srgbClr val="92D050"/>
                </a:solidFill>
              </a:rPr>
              <a:t>4</a:t>
            </a:r>
            <a:r>
              <a:rPr lang="zh-TW" altLang="en-US" dirty="0" smtClean="0">
                <a:solidFill>
                  <a:srgbClr val="92D050"/>
                </a:solidFill>
              </a:rPr>
              <a:t>年級了</a:t>
            </a:r>
            <a:r>
              <a:rPr lang="en-US" altLang="zh-TW" dirty="0" smtClean="0">
                <a:solidFill>
                  <a:srgbClr val="92D050"/>
                </a:solidFill>
              </a:rPr>
              <a:t>.</a:t>
            </a:r>
            <a:r>
              <a:rPr lang="zh-TW" altLang="en-US" dirty="0" smtClean="0">
                <a:solidFill>
                  <a:srgbClr val="92D050"/>
                </a:solidFill>
              </a:rPr>
              <a:t>只有在我们上課的教室旁聽</a:t>
            </a:r>
            <a:r>
              <a:rPr lang="en-US" altLang="zh-TW" dirty="0" smtClean="0">
                <a:solidFill>
                  <a:srgbClr val="92D050"/>
                </a:solidFill>
              </a:rPr>
              <a:t>.</a:t>
            </a:r>
            <a:r>
              <a:rPr lang="zh-TW" altLang="en-US" dirty="0" smtClean="0">
                <a:solidFill>
                  <a:srgbClr val="92D050"/>
                </a:solidFill>
              </a:rPr>
              <a:t>就偷偷不小心記住了</a:t>
            </a:r>
            <a:r>
              <a:rPr lang="en-US" altLang="zh-TW" dirty="0" smtClean="0">
                <a:solidFill>
                  <a:srgbClr val="92D050"/>
                </a:solidFill>
              </a:rPr>
              <a:t>4</a:t>
            </a:r>
            <a:r>
              <a:rPr lang="zh-TW" altLang="en-US" dirty="0" smtClean="0">
                <a:solidFill>
                  <a:srgbClr val="92D050"/>
                </a:solidFill>
              </a:rPr>
              <a:t>段</a:t>
            </a:r>
            <a:r>
              <a:rPr lang="en-US" altLang="zh-TW" dirty="0" smtClean="0">
                <a:solidFill>
                  <a:srgbClr val="92D050"/>
                </a:solidFill>
              </a:rPr>
              <a:t>.</a:t>
            </a:r>
            <a:r>
              <a:rPr lang="zh-TW" altLang="en-US" dirty="0" smtClean="0">
                <a:solidFill>
                  <a:srgbClr val="92D050"/>
                </a:solidFill>
              </a:rPr>
              <a:t>從原本的</a:t>
            </a:r>
            <a:r>
              <a:rPr lang="en-US" altLang="zh-TW" dirty="0" smtClean="0">
                <a:solidFill>
                  <a:srgbClr val="92D050"/>
                </a:solidFill>
              </a:rPr>
              <a:t>7</a:t>
            </a:r>
            <a:r>
              <a:rPr lang="zh-TW" altLang="en-US" dirty="0" smtClean="0">
                <a:solidFill>
                  <a:srgbClr val="92D050"/>
                </a:solidFill>
              </a:rPr>
              <a:t>段直升</a:t>
            </a:r>
            <a:r>
              <a:rPr lang="en-US" altLang="zh-TW" dirty="0" smtClean="0">
                <a:solidFill>
                  <a:srgbClr val="00B0F0"/>
                </a:solidFill>
              </a:rPr>
              <a:t>11</a:t>
            </a:r>
            <a:r>
              <a:rPr lang="zh-TW" altLang="en-US" dirty="0" smtClean="0">
                <a:solidFill>
                  <a:srgbClr val="00B0F0"/>
                </a:solidFill>
              </a:rPr>
              <a:t>段</a:t>
            </a:r>
            <a:r>
              <a:rPr lang="en-US" altLang="zh-TW" dirty="0" smtClean="0">
                <a:solidFill>
                  <a:srgbClr val="00B0F0"/>
                </a:solidFill>
              </a:rPr>
              <a:t>…….</a:t>
            </a:r>
            <a:r>
              <a:rPr lang="en-US" altLang="zh-TW" dirty="0" smtClean="0">
                <a:solidFill>
                  <a:srgbClr val="FF0000"/>
                </a:solidFill>
              </a:rPr>
              <a:t/>
            </a:r>
            <a:br>
              <a:rPr lang="en-US" altLang="zh-TW" dirty="0" smtClean="0">
                <a:solidFill>
                  <a:srgbClr val="FF0000"/>
                </a:solidFill>
              </a:rPr>
            </a:br>
            <a:endParaRPr lang="zh-TW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              高段共讀班</a:t>
            </a:r>
            <a:endParaRPr lang="zh-TW" altLang="en-US" dirty="0"/>
          </a:p>
        </p:txBody>
      </p:sp>
      <p:pic>
        <p:nvPicPr>
          <p:cNvPr id="4" name="內容版面配置區 3" descr="20140313_172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高段培訓班</a:t>
            </a:r>
            <a:r>
              <a:rPr lang="en-US" altLang="zh-TW" dirty="0" smtClean="0"/>
              <a:t>.</a:t>
            </a:r>
            <a:r>
              <a:rPr lang="zh-TW" altLang="en-US" dirty="0" smtClean="0"/>
              <a:t>第一次會考</a:t>
            </a:r>
            <a:endParaRPr lang="zh-TW" altLang="en-US" dirty="0"/>
          </a:p>
        </p:txBody>
      </p:sp>
      <p:pic>
        <p:nvPicPr>
          <p:cNvPr id="4" name="內容版面配置區 4" descr="於平板記憶卡 2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1785926"/>
            <a:ext cx="6189332" cy="464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FF00"/>
                </a:solidFill>
              </a:rPr>
              <a:t>                有樣才敢大聲</a:t>
            </a:r>
            <a:endParaRPr lang="zh-TW" altLang="en-US" dirty="0">
              <a:solidFill>
                <a:srgbClr val="FFFF00"/>
              </a:solidFill>
            </a:endParaRPr>
          </a:p>
        </p:txBody>
      </p:sp>
      <p:pic>
        <p:nvPicPr>
          <p:cNvPr id="5" name="內容版面配置區 4" descr="1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87202" y="1770063"/>
            <a:ext cx="3394472" cy="4525962"/>
          </a:xfrm>
        </p:spPr>
      </p:pic>
      <p:sp>
        <p:nvSpPr>
          <p:cNvPr id="7" name="內容版面配置區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8</a:t>
            </a:r>
            <a:r>
              <a:rPr lang="zh-TW" altLang="en-US" dirty="0" smtClean="0"/>
              <a:t>段</a:t>
            </a:r>
            <a:endParaRPr lang="en-US" altLang="zh-TW" dirty="0" smtClean="0"/>
          </a:p>
          <a:p>
            <a:r>
              <a:rPr lang="zh-TW" altLang="en-US" dirty="0" smtClean="0"/>
              <a:t>大學</a:t>
            </a:r>
            <a:r>
              <a:rPr lang="en-US" altLang="zh-TW" dirty="0" smtClean="0"/>
              <a:t>.</a:t>
            </a:r>
            <a:r>
              <a:rPr lang="zh-TW" altLang="en-US" dirty="0" smtClean="0"/>
              <a:t>中庸</a:t>
            </a:r>
            <a:r>
              <a:rPr lang="en-US" altLang="zh-TW" dirty="0" smtClean="0"/>
              <a:t>..</a:t>
            </a:r>
            <a:r>
              <a:rPr lang="zh-TW" altLang="en-US" dirty="0" smtClean="0"/>
              <a:t>三字經</a:t>
            </a:r>
            <a:r>
              <a:rPr lang="en-US" altLang="zh-TW" dirty="0" smtClean="0"/>
              <a:t>.</a:t>
            </a:r>
            <a:r>
              <a:rPr lang="zh-TW" altLang="en-US" dirty="0" smtClean="0"/>
              <a:t>百孝經</a:t>
            </a:r>
            <a:r>
              <a:rPr lang="en-US" altLang="zh-TW" dirty="0" smtClean="0"/>
              <a:t>.</a:t>
            </a:r>
            <a:r>
              <a:rPr lang="zh-TW" altLang="en-US" dirty="0" smtClean="0"/>
              <a:t>千字文</a:t>
            </a:r>
            <a:r>
              <a:rPr lang="en-US" altLang="zh-TW" dirty="0" smtClean="0"/>
              <a:t>.</a:t>
            </a:r>
            <a:r>
              <a:rPr lang="zh-TW" altLang="en-US" dirty="0" smtClean="0"/>
              <a:t>唐詩</a:t>
            </a:r>
            <a:r>
              <a:rPr lang="en-US" altLang="zh-TW" dirty="0" smtClean="0"/>
              <a:t>320-170.</a:t>
            </a:r>
            <a:r>
              <a:rPr lang="zh-TW" altLang="en-US" dirty="0" smtClean="0"/>
              <a:t>弟子規</a:t>
            </a:r>
            <a:r>
              <a:rPr lang="en-US" altLang="zh-TW" dirty="0" smtClean="0"/>
              <a:t>.</a:t>
            </a:r>
            <a:r>
              <a:rPr lang="zh-TW" altLang="en-US" dirty="0" smtClean="0"/>
              <a:t>心經</a:t>
            </a:r>
            <a:r>
              <a:rPr lang="en-US" altLang="zh-TW" dirty="0" smtClean="0"/>
              <a:t>.</a:t>
            </a:r>
            <a:r>
              <a:rPr lang="zh-TW" altLang="en-US" dirty="0" smtClean="0"/>
              <a:t>清淨經</a:t>
            </a:r>
            <a:r>
              <a:rPr lang="en-US" altLang="zh-TW" dirty="0" smtClean="0"/>
              <a:t>.</a:t>
            </a:r>
            <a:r>
              <a:rPr lang="zh-TW" altLang="en-US" dirty="0" smtClean="0"/>
              <a:t>彌勒真經</a:t>
            </a:r>
            <a:r>
              <a:rPr lang="en-US" altLang="zh-TW" dirty="0" smtClean="0"/>
              <a:t>.</a:t>
            </a:r>
            <a:r>
              <a:rPr lang="zh-TW" altLang="en-US" dirty="0" smtClean="0"/>
              <a:t>朱子</a:t>
            </a:r>
            <a:r>
              <a:rPr lang="en-US" altLang="zh-TW" dirty="0" smtClean="0"/>
              <a:t>.</a:t>
            </a:r>
            <a:r>
              <a:rPr lang="zh-TW" altLang="en-US" dirty="0" smtClean="0"/>
              <a:t>孝經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我的努力沒有白費</a:t>
            </a:r>
            <a:r>
              <a:rPr lang="en-US" altLang="zh-TW" dirty="0" smtClean="0"/>
              <a:t>.</a:t>
            </a:r>
            <a:r>
              <a:rPr lang="zh-TW" altLang="en-US" dirty="0" smtClean="0"/>
              <a:t>希望無限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5" name="內容版面配置區 4" descr="4025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87202" y="1770063"/>
            <a:ext cx="3394472" cy="4525962"/>
          </a:xfrm>
        </p:spPr>
      </p:pic>
      <p:pic>
        <p:nvPicPr>
          <p:cNvPr id="6" name="內容版面配置區 5" descr="4025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978202" y="1770063"/>
            <a:ext cx="3394472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不小心記起來的哥哥</a:t>
            </a:r>
            <a:endParaRPr lang="zh-TW" altLang="en-US" dirty="0"/>
          </a:p>
        </p:txBody>
      </p:sp>
      <p:pic>
        <p:nvPicPr>
          <p:cNvPr id="5" name="內容版面配置區 4" descr="4025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87202" y="1770063"/>
            <a:ext cx="3394472" cy="4525962"/>
          </a:xfrm>
        </p:spPr>
      </p:pic>
      <p:pic>
        <p:nvPicPr>
          <p:cNvPr id="10" name="內容版面配置區 9" descr="我平板的相片 127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56138" y="2518569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857224" y="512064"/>
            <a:ext cx="7772400" cy="6345936"/>
          </a:xfrm>
        </p:spPr>
        <p:txBody>
          <a:bodyPr/>
          <a:lstStyle/>
          <a:p>
            <a:r>
              <a:rPr lang="zh-TW" altLang="en-US" sz="3200" dirty="0" smtClean="0"/>
              <a:t>今年哥哥自己規劃</a:t>
            </a:r>
            <a:r>
              <a:rPr lang="en-US" altLang="zh-TW" sz="3200" dirty="0" smtClean="0"/>
              <a:t>20</a:t>
            </a:r>
            <a:r>
              <a:rPr lang="zh-TW" altLang="en-US" sz="3200" dirty="0" smtClean="0"/>
              <a:t>段</a:t>
            </a:r>
            <a:r>
              <a:rPr lang="en-US" altLang="zh-TW" sz="3200" dirty="0" smtClean="0"/>
              <a:t>.</a:t>
            </a:r>
            <a:r>
              <a:rPr lang="zh-TW" altLang="en-US" sz="3200" dirty="0" smtClean="0"/>
              <a:t>因為他說他找到輕鬆的訣竅</a:t>
            </a:r>
            <a:r>
              <a:rPr lang="en-US" altLang="zh-TW" sz="3200" dirty="0" smtClean="0"/>
              <a:t>.</a:t>
            </a:r>
            <a:br>
              <a:rPr lang="en-US" altLang="zh-TW" sz="3200" dirty="0" smtClean="0"/>
            </a:br>
            <a:r>
              <a:rPr lang="zh-TW" altLang="en-US" sz="3200" dirty="0" smtClean="0"/>
              <a:t>目前五年級讀文雅國小</a:t>
            </a:r>
            <a:r>
              <a:rPr lang="en-US" altLang="zh-TW" sz="3200" dirty="0" smtClean="0"/>
              <a:t>.</a:t>
            </a:r>
            <a:r>
              <a:rPr lang="zh-TW" altLang="en-US" sz="3200" dirty="0" smtClean="0"/>
              <a:t>參加</a:t>
            </a:r>
            <a:r>
              <a:rPr lang="en-US" altLang="zh-TW" sz="3200" dirty="0" smtClean="0"/>
              <a:t>.</a:t>
            </a:r>
            <a:r>
              <a:rPr lang="zh-TW" altLang="en-US" sz="3200" dirty="0" smtClean="0"/>
              <a:t>直笛社</a:t>
            </a:r>
            <a:r>
              <a:rPr lang="en-US" altLang="zh-TW" sz="3200" dirty="0" smtClean="0"/>
              <a:t>.</a:t>
            </a:r>
            <a:r>
              <a:rPr lang="zh-TW" altLang="en-US" sz="3200" dirty="0" smtClean="0"/>
              <a:t>烏克麗麗</a:t>
            </a:r>
            <a:r>
              <a:rPr lang="en-US" altLang="zh-TW" sz="3200" dirty="0" smtClean="0"/>
              <a:t>.</a:t>
            </a:r>
            <a:r>
              <a:rPr lang="zh-TW" altLang="en-US" sz="3200" dirty="0" smtClean="0"/>
              <a:t>合唱團</a:t>
            </a:r>
            <a:r>
              <a:rPr lang="en-US" altLang="zh-TW" sz="3200" dirty="0" smtClean="0"/>
              <a:t>.</a:t>
            </a:r>
            <a:r>
              <a:rPr lang="zh-TW" altLang="en-US" sz="3200" dirty="0" smtClean="0"/>
              <a:t>表演不斷</a:t>
            </a:r>
            <a:r>
              <a:rPr lang="en-US" altLang="zh-TW" sz="3200" dirty="0" smtClean="0"/>
              <a:t>..</a:t>
            </a:r>
            <a:br>
              <a:rPr lang="en-US" altLang="zh-TW" sz="3200" dirty="0" smtClean="0"/>
            </a:br>
            <a:r>
              <a:rPr lang="zh-TW" altLang="en-US" sz="3200" dirty="0" smtClean="0"/>
              <a:t>我說不要在讀了</a:t>
            </a:r>
            <a:r>
              <a:rPr lang="en-US" altLang="zh-TW" sz="3200" dirty="0" smtClean="0"/>
              <a:t>.</a:t>
            </a:r>
            <a:r>
              <a:rPr lang="zh-TW" altLang="en-US" sz="3200" dirty="0" smtClean="0">
                <a:solidFill>
                  <a:srgbClr val="FFFF00"/>
                </a:solidFill>
              </a:rPr>
              <a:t>他說可以輕鬆把經記起來</a:t>
            </a:r>
            <a:r>
              <a:rPr lang="en-US" altLang="zh-TW" sz="3200" dirty="0" smtClean="0">
                <a:solidFill>
                  <a:srgbClr val="FFFF00"/>
                </a:solidFill>
              </a:rPr>
              <a:t>.</a:t>
            </a:r>
            <a:r>
              <a:rPr lang="zh-TW" altLang="en-US" sz="3200" dirty="0" smtClean="0">
                <a:solidFill>
                  <a:srgbClr val="FFFF00"/>
                </a:solidFill>
              </a:rPr>
              <a:t>以後長大可以用</a:t>
            </a:r>
            <a:r>
              <a:rPr lang="en-US" altLang="zh-TW" sz="3200" dirty="0" smtClean="0">
                <a:solidFill>
                  <a:srgbClr val="FFFF00"/>
                </a:solidFill>
              </a:rPr>
              <a:t>.</a:t>
            </a:r>
            <a:r>
              <a:rPr lang="zh-TW" altLang="en-US" sz="3200" dirty="0" smtClean="0">
                <a:solidFill>
                  <a:srgbClr val="FFFF00"/>
                </a:solidFill>
              </a:rPr>
              <a:t>為什麼不讀</a:t>
            </a:r>
            <a:r>
              <a:rPr lang="en-US" altLang="zh-TW" sz="3200" dirty="0" smtClean="0">
                <a:solidFill>
                  <a:srgbClr val="FFFF00"/>
                </a:solidFill>
              </a:rPr>
              <a:t>.</a:t>
            </a:r>
            <a:r>
              <a:rPr lang="zh-TW" altLang="en-US" sz="3200" dirty="0" smtClean="0">
                <a:solidFill>
                  <a:srgbClr val="FFFF00"/>
                </a:solidFill>
              </a:rPr>
              <a:t>不要為了幾段讀經</a:t>
            </a:r>
            <a:r>
              <a:rPr lang="en-US" altLang="zh-TW" sz="3200" dirty="0" smtClean="0">
                <a:solidFill>
                  <a:srgbClr val="FFFF00"/>
                </a:solidFill>
              </a:rPr>
              <a:t>.</a:t>
            </a:r>
            <a:r>
              <a:rPr lang="zh-TW" altLang="en-US" sz="3200" dirty="0" smtClean="0">
                <a:solidFill>
                  <a:srgbClr val="FFFF00"/>
                </a:solidFill>
              </a:rPr>
              <a:t>要為了充實自己而讀經</a:t>
            </a:r>
            <a:r>
              <a:rPr lang="en-US" altLang="zh-TW" sz="3200" dirty="0" smtClean="0">
                <a:solidFill>
                  <a:srgbClr val="FFFF00"/>
                </a:solidFill>
              </a:rPr>
              <a:t>.</a:t>
            </a:r>
            <a:br>
              <a:rPr lang="en-US" altLang="zh-TW" sz="3200" dirty="0" smtClean="0">
                <a:solidFill>
                  <a:srgbClr val="FFFF00"/>
                </a:solidFill>
              </a:rPr>
            </a:br>
            <a:r>
              <a:rPr lang="zh-TW" altLang="en-US" sz="3200" dirty="0" smtClean="0">
                <a:solidFill>
                  <a:srgbClr val="FFFF00"/>
                </a:solidFill>
              </a:rPr>
              <a:t>  </a:t>
            </a:r>
            <a:r>
              <a:rPr lang="en-US" altLang="zh-TW" sz="3200" dirty="0" smtClean="0">
                <a:solidFill>
                  <a:srgbClr val="FFFF00"/>
                </a:solidFill>
              </a:rPr>
              <a:t/>
            </a:r>
            <a:br>
              <a:rPr lang="en-US" altLang="zh-TW" sz="3200" dirty="0" smtClean="0">
                <a:solidFill>
                  <a:srgbClr val="FFFF00"/>
                </a:solidFill>
              </a:rPr>
            </a:br>
            <a:r>
              <a:rPr lang="zh-TW" altLang="en-US" sz="3200" dirty="0" smtClean="0">
                <a:solidFill>
                  <a:srgbClr val="FFFF00"/>
                </a:solidFill>
              </a:rPr>
              <a:t>這小子</a:t>
            </a:r>
            <a:r>
              <a:rPr lang="en-US" altLang="zh-TW" sz="3200" dirty="0" smtClean="0">
                <a:solidFill>
                  <a:srgbClr val="FFFF00"/>
                </a:solidFill>
              </a:rPr>
              <a:t>.</a:t>
            </a:r>
            <a:r>
              <a:rPr lang="zh-TW" altLang="en-US" sz="3200" dirty="0" smtClean="0">
                <a:solidFill>
                  <a:srgbClr val="FFFF00"/>
                </a:solidFill>
              </a:rPr>
              <a:t>竟跟我說教</a:t>
            </a:r>
            <a:endParaRPr lang="zh-TW" altLang="en-US" sz="3200" dirty="0">
              <a:solidFill>
                <a:srgbClr val="FFFF00"/>
              </a:solidFill>
            </a:endParaRPr>
          </a:p>
        </p:txBody>
      </p:sp>
      <p:pic>
        <p:nvPicPr>
          <p:cNvPr id="7" name="圖片 6" descr="IMG531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2066" y="4000504"/>
            <a:ext cx="3492496" cy="2619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透過規劃</a:t>
            </a:r>
            <a:r>
              <a:rPr lang="en-US" altLang="zh-TW" dirty="0" smtClean="0"/>
              <a:t>.</a:t>
            </a:r>
            <a:r>
              <a:rPr lang="zh-TW" altLang="en-US" dirty="0" smtClean="0"/>
              <a:t>在去實踐</a:t>
            </a:r>
            <a:r>
              <a:rPr lang="en-US" altLang="zh-TW" dirty="0" smtClean="0"/>
              <a:t>.</a:t>
            </a:r>
            <a:r>
              <a:rPr lang="zh-TW" altLang="en-US" dirty="0" smtClean="0"/>
              <a:t>才能達到目標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5" name="內容版面配置區 4" descr="402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1752600" y="1784350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IMG_37720068279339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2857496"/>
            <a:ext cx="7858180" cy="3768744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14400" y="0"/>
            <a:ext cx="8229600" cy="5572108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rgbClr val="FFFF00"/>
                </a:solidFill>
              </a:rPr>
              <a:t>我平凡的角色</a:t>
            </a:r>
            <a:r>
              <a:rPr lang="en-US" altLang="zh-TW" sz="4000" b="1" dirty="0" smtClean="0">
                <a:solidFill>
                  <a:srgbClr val="FFFF00"/>
                </a:solidFill>
              </a:rPr>
              <a:t>—</a:t>
            </a:r>
            <a:r>
              <a:rPr lang="zh-TW" altLang="en-US" sz="4000" b="1" dirty="0" smtClean="0">
                <a:solidFill>
                  <a:srgbClr val="FFFF00"/>
                </a:solidFill>
              </a:rPr>
              <a:t>媽媽</a:t>
            </a:r>
            <a:endParaRPr lang="en-US" altLang="zh-TW" sz="4000" b="1" dirty="0" smtClean="0">
              <a:solidFill>
                <a:srgbClr val="FFFF00"/>
              </a:solidFill>
            </a:endParaRPr>
          </a:p>
          <a:p>
            <a:r>
              <a:rPr lang="zh-TW" altLang="en-US" sz="4000" b="1" dirty="0" smtClean="0">
                <a:solidFill>
                  <a:schemeClr val="accent2">
                    <a:lumMod val="75000"/>
                  </a:schemeClr>
                </a:solidFill>
              </a:rPr>
              <a:t>我不平凡且重要使命</a:t>
            </a:r>
            <a:r>
              <a:rPr lang="en-US" altLang="zh-TW" sz="4000" b="1" dirty="0" smtClean="0">
                <a:solidFill>
                  <a:srgbClr val="0070C0"/>
                </a:solidFill>
              </a:rPr>
              <a:t>-</a:t>
            </a:r>
            <a:r>
              <a:rPr lang="zh-TW" altLang="en-US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崇德光慧文教基金會中心</a:t>
            </a:r>
            <a:r>
              <a:rPr lang="en-US" altLang="zh-TW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</a:t>
            </a:r>
            <a:r>
              <a:rPr lang="zh-TW" altLang="en-US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中區教學組組長</a:t>
            </a:r>
            <a:endParaRPr lang="en-US" altLang="zh-TW" sz="40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zh-TW" alt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7224" y="512064"/>
            <a:ext cx="7772400" cy="914400"/>
          </a:xfrm>
        </p:spPr>
        <p:txBody>
          <a:bodyPr/>
          <a:lstStyle/>
          <a:p>
            <a:r>
              <a:rPr lang="zh-TW" altLang="en-US" dirty="0" smtClean="0"/>
              <a:t>       讀經不再只是口號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57224" y="1783560"/>
            <a:ext cx="7772400" cy="4572000"/>
          </a:xfrm>
        </p:spPr>
        <p:txBody>
          <a:bodyPr/>
          <a:lstStyle/>
          <a:p>
            <a:r>
              <a:rPr lang="zh-TW" altLang="en-US" sz="4000" dirty="0" smtClean="0"/>
              <a:t>專注力改善</a:t>
            </a:r>
            <a:r>
              <a:rPr lang="en-US" altLang="zh-TW" sz="4000" dirty="0" smtClean="0"/>
              <a:t>.</a:t>
            </a:r>
            <a:r>
              <a:rPr lang="zh-TW" altLang="en-US" sz="4000" dirty="0" smtClean="0"/>
              <a:t>大量識字</a:t>
            </a:r>
            <a:r>
              <a:rPr lang="en-US" altLang="zh-TW" sz="4000" dirty="0" smtClean="0"/>
              <a:t>.</a:t>
            </a:r>
            <a:r>
              <a:rPr lang="zh-TW" altLang="en-US" sz="4000" dirty="0" smtClean="0"/>
              <a:t>培養超強記憶能力</a:t>
            </a:r>
            <a:r>
              <a:rPr lang="en-US" altLang="zh-TW" sz="4000" dirty="0" smtClean="0"/>
              <a:t>.</a:t>
            </a:r>
            <a:r>
              <a:rPr lang="zh-TW" altLang="en-US" sz="4000" dirty="0" smtClean="0"/>
              <a:t>個性溫和</a:t>
            </a:r>
            <a:r>
              <a:rPr lang="en-US" altLang="zh-TW" sz="4000" dirty="0" smtClean="0"/>
              <a:t>.</a:t>
            </a:r>
            <a:r>
              <a:rPr lang="zh-TW" altLang="en-US" sz="4000" dirty="0" smtClean="0"/>
              <a:t>親子共讀</a:t>
            </a:r>
            <a:r>
              <a:rPr lang="en-US" altLang="zh-TW" sz="4000" dirty="0" smtClean="0"/>
              <a:t>.</a:t>
            </a:r>
            <a:r>
              <a:rPr lang="zh-TW" altLang="en-US" sz="4000" dirty="0" smtClean="0"/>
              <a:t>增進親子關係</a:t>
            </a:r>
            <a:endParaRPr lang="en-US" altLang="zh-TW" sz="4000" dirty="0" smtClean="0"/>
          </a:p>
          <a:p>
            <a:r>
              <a:rPr lang="zh-TW" altLang="en-US" sz="4000" dirty="0" smtClean="0"/>
              <a:t>以上是大眾所知</a:t>
            </a:r>
            <a:endParaRPr lang="en-US" altLang="zh-TW" sz="4000" dirty="0" smtClean="0"/>
          </a:p>
          <a:p>
            <a:r>
              <a:rPr lang="zh-TW" altLang="en-US" sz="4000" dirty="0" smtClean="0"/>
              <a:t>請看下來</a:t>
            </a:r>
            <a:r>
              <a:rPr lang="en-US" altLang="zh-TW" sz="4000" dirty="0" smtClean="0"/>
              <a:t>……..</a:t>
            </a:r>
            <a:r>
              <a:rPr lang="zh-TW" altLang="en-US" sz="4000" dirty="0" smtClean="0"/>
              <a:t> </a:t>
            </a:r>
            <a:endParaRPr lang="en-US" altLang="zh-TW" sz="4000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214290"/>
            <a:ext cx="7772400" cy="6131646"/>
          </a:xfrm>
        </p:spPr>
        <p:txBody>
          <a:bodyPr/>
          <a:lstStyle/>
          <a:p>
            <a:r>
              <a:rPr lang="zh-TW" altLang="en-US" dirty="0" smtClean="0"/>
              <a:t>有一句話說</a:t>
            </a:r>
            <a:r>
              <a:rPr lang="en-US" altLang="zh-TW" dirty="0" smtClean="0"/>
              <a:t>:</a:t>
            </a:r>
            <a:br>
              <a:rPr lang="en-US" altLang="zh-TW" dirty="0" smtClean="0"/>
            </a:br>
            <a:r>
              <a:rPr lang="zh-TW" altLang="en-US" dirty="0" smtClean="0"/>
              <a:t>一生中</a:t>
            </a:r>
            <a:r>
              <a:rPr lang="en-US" altLang="zh-TW" dirty="0" smtClean="0"/>
              <a:t>.</a:t>
            </a:r>
            <a:r>
              <a:rPr lang="zh-TW" altLang="en-US" dirty="0" smtClean="0"/>
              <a:t>只要遇到一位會教讀經的老師</a:t>
            </a:r>
            <a:r>
              <a:rPr lang="en-US" altLang="zh-TW" dirty="0" smtClean="0"/>
              <a:t>.</a:t>
            </a:r>
            <a:r>
              <a:rPr lang="zh-TW" altLang="en-US" dirty="0" smtClean="0"/>
              <a:t>就是孩子的幸福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林老師說</a:t>
            </a:r>
            <a:r>
              <a:rPr lang="en-US" altLang="zh-TW" dirty="0" smtClean="0"/>
              <a:t>:</a:t>
            </a:r>
            <a:br>
              <a:rPr lang="en-US" altLang="zh-TW" dirty="0" smtClean="0"/>
            </a:br>
            <a:r>
              <a:rPr lang="zh-TW" altLang="en-US" dirty="0" smtClean="0"/>
              <a:t>一生中</a:t>
            </a:r>
            <a:r>
              <a:rPr lang="en-US" altLang="zh-TW" dirty="0" smtClean="0"/>
              <a:t>.</a:t>
            </a:r>
            <a:r>
              <a:rPr lang="zh-TW" altLang="en-US" dirty="0" smtClean="0"/>
              <a:t>只要遇到認真</a:t>
            </a:r>
            <a:r>
              <a:rPr lang="en-US" altLang="zh-TW" dirty="0" smtClean="0"/>
              <a:t>.</a:t>
            </a:r>
            <a:r>
              <a:rPr lang="zh-TW" altLang="en-US" dirty="0" smtClean="0"/>
              <a:t>積極在規劃讀經班</a:t>
            </a:r>
            <a:r>
              <a:rPr lang="en-US" altLang="zh-TW" dirty="0" smtClean="0"/>
              <a:t>.</a:t>
            </a:r>
            <a:r>
              <a:rPr lang="zh-TW" altLang="en-US" dirty="0" smtClean="0"/>
              <a:t>家長班</a:t>
            </a:r>
            <a:r>
              <a:rPr lang="en-US" altLang="zh-TW" dirty="0" smtClean="0"/>
              <a:t>.</a:t>
            </a:r>
            <a:r>
              <a:rPr lang="zh-TW" altLang="en-US" dirty="0" smtClean="0"/>
              <a:t>且活潑</a:t>
            </a:r>
            <a:r>
              <a:rPr lang="en-US" altLang="zh-TW" dirty="0" smtClean="0"/>
              <a:t>.</a:t>
            </a:r>
            <a:r>
              <a:rPr lang="zh-TW" altLang="en-US" dirty="0" smtClean="0"/>
              <a:t>生動有趣</a:t>
            </a:r>
            <a:r>
              <a:rPr lang="en-US" altLang="zh-TW" dirty="0" smtClean="0"/>
              <a:t>.</a:t>
            </a:r>
            <a:r>
              <a:rPr lang="zh-TW" altLang="en-US" dirty="0" smtClean="0"/>
              <a:t>的老師</a:t>
            </a:r>
            <a:r>
              <a:rPr lang="en-US" altLang="zh-TW" dirty="0" smtClean="0"/>
              <a:t>.</a:t>
            </a:r>
            <a:r>
              <a:rPr lang="zh-TW" altLang="en-US" dirty="0" smtClean="0"/>
              <a:t>那麼請您一定要把握住</a:t>
            </a:r>
            <a:r>
              <a:rPr lang="en-US" altLang="zh-TW" dirty="0" smtClean="0"/>
              <a:t>.</a:t>
            </a:r>
            <a:r>
              <a:rPr lang="zh-TW" altLang="en-US" dirty="0" smtClean="0"/>
              <a:t>因為天堂就在不遠處</a:t>
            </a:r>
            <a:r>
              <a:rPr lang="en-US" altLang="zh-TW" dirty="0" smtClean="0"/>
              <a:t>…..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z="2000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TW" altLang="en-US" dirty="0" smtClean="0"/>
              <a:t>王財貴教授之［兒童讀經教育原理］：把握生命中最重要的教育時機，用最簡單恰當的教育方法，給孩子最有價值的教育內容，以啟發孩子的智慧，札根文化精髓，深植讀書風氣，以語文教育為基礎，奠定多元教育的開端，為我們教育的宗旨。</a:t>
            </a:r>
            <a:br>
              <a:rPr lang="zh-TW" altLang="en-US" dirty="0" smtClean="0"/>
            </a:br>
            <a:r>
              <a:rPr lang="zh-TW" altLang="en-US" dirty="0" smtClean="0"/>
              <a:t>幼兒有極強的學習和記憶能力，已是眾所皆知的事。如何把握住這一段教育的黃金時期，讓我們的孩子受到「一輩子⋯⋯受用無窮」的教育？這是百年來的教育需要改革和反省的方向。</a:t>
            </a:r>
            <a:br>
              <a:rPr lang="zh-TW" altLang="en-US" dirty="0" smtClean="0"/>
            </a:b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特殊時代特別讀經方法</a:t>
            </a:r>
            <a:r>
              <a:rPr lang="en-US" altLang="zh-TW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altLang="zh-TW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一 先讀後背</a:t>
            </a:r>
            <a:r>
              <a:rPr lang="en-US" altLang="zh-TW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r>
              <a:rPr lang="zh-TW" altLang="zh-TW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多讀少背</a:t>
            </a:r>
            <a:r>
              <a:rPr lang="en-US" altLang="zh-TW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r>
              <a:rPr lang="zh-TW" altLang="zh-TW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熟讀成誦</a:t>
            </a:r>
            <a:r>
              <a:rPr lang="en-US" altLang="zh-TW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r>
              <a:rPr lang="zh-TW" altLang="zh-TW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會背再背</a:t>
            </a:r>
            <a:r>
              <a:rPr lang="en-US" altLang="zh-TW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en-US" altLang="zh-TW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zh-TW" altLang="zh-TW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是讀到會背為止</a:t>
            </a:r>
            <a:r>
              <a:rPr lang="en-US" altLang="zh-TW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r>
              <a:rPr lang="zh-TW" altLang="zh-TW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而不是背到會背為止。是讀進去背出來</a:t>
            </a:r>
            <a:r>
              <a:rPr lang="en-US" altLang="zh-TW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r>
              <a:rPr lang="zh-TW" altLang="zh-TW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而不是背進去背出來。讀進去是一個漫長的過程</a:t>
            </a:r>
            <a:r>
              <a:rPr lang="en-US" altLang="zh-TW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</a:t>
            </a:r>
            <a:r>
              <a:rPr lang="zh-TW" altLang="zh-TW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背出來是結果</a:t>
            </a:r>
            <a:r>
              <a:rPr lang="en-US" altLang="zh-TW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r>
              <a:rPr lang="zh-TW" altLang="zh-TW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是一件簡單的事。</a:t>
            </a:r>
            <a:r>
              <a:rPr lang="zh-TW" altLang="zh-TW" sz="3200" b="1" dirty="0" smtClean="0">
                <a:ln w="10541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人都畏難從易</a:t>
            </a:r>
            <a:r>
              <a:rPr lang="en-US" altLang="zh-TW" sz="3200" b="1" dirty="0" smtClean="0">
                <a:ln w="10541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r>
              <a:rPr lang="zh-TW" altLang="zh-TW" sz="3200" b="1" dirty="0" smtClean="0">
                <a:ln w="10541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結果求易反難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571472" y="2928934"/>
            <a:ext cx="8229600" cy="3357586"/>
          </a:xfrm>
        </p:spPr>
        <p:txBody>
          <a:bodyPr/>
          <a:lstStyle/>
          <a:p>
            <a:r>
              <a:rPr lang="zh-TW" altLang="en-US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是用讀經來開發記憶力</a:t>
            </a:r>
            <a:r>
              <a:rPr lang="en-US" altLang="zh-TW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r>
              <a:rPr lang="zh-TW" altLang="en-US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而不是用記憶力來背書</a:t>
            </a:r>
            <a:br>
              <a:rPr lang="zh-TW" altLang="en-US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zh-TW" altLang="en-US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是用讀經來開發記憶力</a:t>
            </a:r>
            <a:r>
              <a:rPr lang="en-US" altLang="zh-TW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r>
              <a:rPr lang="zh-TW" altLang="en-US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而不是使用記憶力</a:t>
            </a:r>
            <a:br>
              <a:rPr lang="zh-TW" altLang="en-US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en-US" altLang="zh-TW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 </a:t>
            </a:r>
            <a:r>
              <a:rPr lang="zh-TW" altLang="en-US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zh-TW" altLang="en-US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zh-TW" altLang="en-US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背書主要是肌肉的活動</a:t>
            </a:r>
            <a:r>
              <a:rPr lang="en-US" altLang="zh-TW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r>
              <a:rPr lang="zh-TW" altLang="en-US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而不是思維的活動</a:t>
            </a:r>
            <a:r>
              <a:rPr lang="en-US" altLang="zh-TW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r>
              <a:rPr lang="zh-TW" altLang="en-US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所以要仰制左腦</a:t>
            </a:r>
            <a:r>
              <a:rPr lang="en-US" altLang="zh-TW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r>
              <a:rPr lang="zh-TW" altLang="en-US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開發右腦</a:t>
            </a:r>
            <a:r>
              <a:rPr lang="en-US" altLang="zh-TW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r>
              <a:rPr lang="zh-TW" altLang="en-US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不要人為地引導學生去閱讀和理解。 </a:t>
            </a:r>
            <a:r>
              <a:rPr lang="zh-TW" altLang="en-US" sz="32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zh-TW" altLang="en-US" sz="32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zh-TW" altLang="en-US" sz="3200" dirty="0"/>
          </a:p>
        </p:txBody>
      </p:sp>
      <p:pic>
        <p:nvPicPr>
          <p:cNvPr id="7" name="內容版面配置區 6" descr="16976腦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4038600" cy="2271713"/>
          </a:xfrm>
          <a:prstGeom prst="rect">
            <a:avLst/>
          </a:prstGeom>
        </p:spPr>
      </p:pic>
      <p:pic>
        <p:nvPicPr>
          <p:cNvPr id="8" name="內容版面配置區 3" descr="16974腦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14810" y="214290"/>
            <a:ext cx="4038600" cy="22717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2702622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FF00"/>
                </a:solidFill>
              </a:rPr>
              <a:t>開啟智慧之門  </a:t>
            </a:r>
            <a:r>
              <a:rPr lang="en-US" altLang="zh-TW" dirty="0" smtClean="0">
                <a:solidFill>
                  <a:srgbClr val="FFFF00"/>
                </a:solidFill>
              </a:rPr>
              <a:t>.</a:t>
            </a:r>
            <a:r>
              <a:rPr lang="zh-TW" altLang="en-US" dirty="0" smtClean="0">
                <a:solidFill>
                  <a:srgbClr val="FFFF00"/>
                </a:solidFill>
              </a:rPr>
              <a:t>求道 </a:t>
            </a:r>
            <a:endParaRPr lang="zh-TW" altLang="en-US" dirty="0">
              <a:solidFill>
                <a:srgbClr val="FFFF00"/>
              </a:solidFill>
            </a:endParaRPr>
          </a:p>
        </p:txBody>
      </p:sp>
      <p:pic>
        <p:nvPicPr>
          <p:cNvPr id="5" name="內容版面配置區 7" descr="IMG_7939845397458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3643314"/>
            <a:ext cx="4252881" cy="2857520"/>
          </a:xfrm>
        </p:spPr>
      </p:pic>
      <p:pic>
        <p:nvPicPr>
          <p:cNvPr id="6" name="內容版面配置區 8" descr="IMG_7943948729978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3571876"/>
            <a:ext cx="4286280" cy="279504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857224" y="142852"/>
            <a:ext cx="7772400" cy="914400"/>
          </a:xfrm>
        </p:spPr>
        <p:txBody>
          <a:bodyPr/>
          <a:lstStyle/>
          <a:p>
            <a:r>
              <a:rPr lang="zh-TW" altLang="en-US" dirty="0" smtClean="0"/>
              <a:t>             </a:t>
            </a:r>
            <a:r>
              <a:rPr lang="zh-TW" altLang="en-US" dirty="0" smtClean="0">
                <a:solidFill>
                  <a:srgbClr val="00B0F0"/>
                </a:solidFill>
              </a:rPr>
              <a:t>科學見證奇蹟</a:t>
            </a:r>
            <a:endParaRPr lang="zh-TW" altLang="en-US" dirty="0">
              <a:solidFill>
                <a:srgbClr val="00B0F0"/>
              </a:solidFill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857224" y="1285860"/>
            <a:ext cx="7772400" cy="5355452"/>
          </a:xfrm>
        </p:spPr>
        <p:txBody>
          <a:bodyPr>
            <a:normAutofit fontScale="62500" lnSpcReduction="20000"/>
          </a:bodyPr>
          <a:lstStyle/>
          <a:p>
            <a:r>
              <a:rPr lang="zh-TW" altLang="en-US" sz="3200" dirty="0" smtClean="0">
                <a:solidFill>
                  <a:srgbClr val="FFFF00"/>
                </a:solidFill>
              </a:rPr>
              <a:t>偶然的發現最近</a:t>
            </a:r>
            <a:r>
              <a:rPr lang="en-US" altLang="zh-TW" sz="3200" dirty="0" smtClean="0">
                <a:solidFill>
                  <a:srgbClr val="FFFF00"/>
                </a:solidFill>
              </a:rPr>
              <a:t>(2006</a:t>
            </a:r>
            <a:r>
              <a:rPr lang="zh-TW" altLang="en-US" sz="3200" dirty="0" smtClean="0">
                <a:solidFill>
                  <a:srgbClr val="FFFF00"/>
                </a:solidFill>
              </a:rPr>
              <a:t>年</a:t>
            </a:r>
            <a:r>
              <a:rPr lang="en-US" altLang="zh-TW" sz="3200" dirty="0" smtClean="0">
                <a:solidFill>
                  <a:srgbClr val="FFFF00"/>
                </a:solidFill>
              </a:rPr>
              <a:t>) </a:t>
            </a:r>
            <a:r>
              <a:rPr lang="zh-TW" altLang="en-US" sz="3200" dirty="0" smtClean="0">
                <a:solidFill>
                  <a:srgbClr val="FFFF00"/>
                </a:solidFill>
              </a:rPr>
              <a:t>在台中自然科學博物館生命科學館的常態展｜生老病死，展覽場裡有一個簡單的腦波檢測機，偶然的一位道親去測試時，突發奇想開始用三寶，結果腦波圖立刻從上下震盪而完全靜止下來幾乎成為一直線。當場這位道親被三寶的威力嚇到了，大家聽到這個訊息後，也一一前去測試，結果都一樣，只要一用三寶，不論守玄也好、默念真經也好，腦波立刻呈現平穩的</a:t>
            </a:r>
            <a:r>
              <a:rPr lang="en-US" altLang="zh-TW" sz="3200" dirty="0" smtClean="0">
                <a:solidFill>
                  <a:srgbClr val="FFFF00"/>
                </a:solidFill>
              </a:rPr>
              <a:t>α</a:t>
            </a:r>
            <a:r>
              <a:rPr lang="zh-TW" altLang="en-US" sz="3200" dirty="0" smtClean="0">
                <a:solidFill>
                  <a:srgbClr val="FFFF00"/>
                </a:solidFill>
              </a:rPr>
              <a:t>波 。這個結果很驚人，因為腦波呈現</a:t>
            </a:r>
            <a:r>
              <a:rPr lang="en-US" altLang="zh-TW" sz="3200" dirty="0" smtClean="0">
                <a:solidFill>
                  <a:srgbClr val="FFFF00"/>
                </a:solidFill>
              </a:rPr>
              <a:t>α</a:t>
            </a:r>
            <a:r>
              <a:rPr lang="zh-TW" altLang="en-US" sz="3200" dirty="0" smtClean="0">
                <a:solidFill>
                  <a:srgbClr val="FFFF00"/>
                </a:solidFill>
              </a:rPr>
              <a:t>波（</a:t>
            </a:r>
            <a:r>
              <a:rPr lang="en-US" altLang="zh-TW" sz="3200" dirty="0" smtClean="0">
                <a:solidFill>
                  <a:srgbClr val="FFFF00"/>
                </a:solidFill>
              </a:rPr>
              <a:t>8-12Hz</a:t>
            </a:r>
            <a:r>
              <a:rPr lang="zh-TW" altLang="en-US" sz="3200" dirty="0" smtClean="0">
                <a:solidFill>
                  <a:srgbClr val="FFFF00"/>
                </a:solidFill>
              </a:rPr>
              <a:t>）是所有禪修、靈修者所夢寐以求而且難以達成的目標，而每一個道親只要用三寶，都可以立刻出現</a:t>
            </a:r>
            <a:r>
              <a:rPr lang="en-US" altLang="zh-TW" sz="3200" dirty="0" smtClean="0">
                <a:solidFill>
                  <a:srgbClr val="FFFF00"/>
                </a:solidFill>
              </a:rPr>
              <a:t>α</a:t>
            </a:r>
            <a:r>
              <a:rPr lang="zh-TW" altLang="en-US" sz="3200" dirty="0" smtClean="0">
                <a:solidFill>
                  <a:srgbClr val="FFFF00"/>
                </a:solidFill>
              </a:rPr>
              <a:t>波。 石岡距台中很近，幾乎每一個道親都去測過，台北道親聽到消息也想專程走一趟台中科博館。後來一位壇主找到一位在台灣研究腦波二十年的電腦及腦波專家，他研發專門針對修行團體需求的腦波機，與許多修行團體合作測試修行者的腦波，包括國內著名的潛能開發機構都使用他研發出的腦波機。 佛堂和這位 黃 先生合作，做了一系列腦波測試，從道親、非道親、修三寶的道親、有在道場修辦，但沒修三寶的道親、只有求道沒有修、也沒吃素的道親</a:t>
            </a:r>
            <a:r>
              <a:rPr lang="en-US" altLang="zh-TW" sz="3200" dirty="0" smtClean="0">
                <a:solidFill>
                  <a:srgbClr val="FFFF00"/>
                </a:solidFill>
              </a:rPr>
              <a:t>…</a:t>
            </a:r>
            <a:r>
              <a:rPr lang="zh-TW" altLang="en-US" sz="3200" dirty="0" smtClean="0">
                <a:solidFill>
                  <a:srgbClr val="FFFF00"/>
                </a:solidFill>
              </a:rPr>
              <a:t>在佛堂測、佛堂請壇測、佛堂以外的地方測</a:t>
            </a:r>
            <a:r>
              <a:rPr lang="en-US" altLang="zh-TW" sz="3200" dirty="0" smtClean="0">
                <a:solidFill>
                  <a:srgbClr val="FFFF00"/>
                </a:solidFill>
              </a:rPr>
              <a:t>…</a:t>
            </a:r>
            <a:r>
              <a:rPr lang="zh-TW" altLang="en-US" sz="3200" dirty="0" smtClean="0">
                <a:solidFill>
                  <a:srgbClr val="FFFF00"/>
                </a:solidFill>
              </a:rPr>
              <a:t>經過一個多月做各種測試後，終於有了結論。 檢測腦波的結果很驚人，也讓我對「道」、對「天命」、對「超生了死」有了更進一步、更科學的認識。什麼是腦波？ 在告訴各位腦波檢測驚人結果以前必須先對什麼是腦波有一點概念</a:t>
            </a:r>
            <a:r>
              <a:rPr lang="zh-TW" alt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。</a:t>
            </a:r>
            <a:br>
              <a:rPr lang="zh-TW" alt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zh-TW" altLang="en-US" sz="32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5月2日俞平板 01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322" y="0"/>
            <a:ext cx="3214678" cy="2146467"/>
          </a:xfrm>
          <a:prstGeom prst="rect">
            <a:avLst/>
          </a:prstGeom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500034" y="357166"/>
            <a:ext cx="7772400" cy="914400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FFFF00"/>
                </a:solidFill>
              </a:rPr>
              <a:t>      亂世給孩子最好的禮物</a:t>
            </a:r>
            <a:endParaRPr lang="zh-TW" altLang="en-US" b="1" dirty="0">
              <a:solidFill>
                <a:srgbClr val="FFFF00"/>
              </a:solidFill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571472" y="1214422"/>
            <a:ext cx="4040188" cy="639762"/>
          </a:xfrm>
        </p:spPr>
        <p:txBody>
          <a:bodyPr>
            <a:normAutofit lnSpcReduction="10000"/>
          </a:bodyPr>
          <a:lstStyle/>
          <a:p>
            <a:r>
              <a:rPr lang="zh-TW" altLang="en-US" dirty="0" smtClean="0"/>
              <a:t> </a:t>
            </a:r>
            <a:r>
              <a:rPr lang="zh-TW" altLang="en-US" sz="3600" dirty="0" smtClean="0">
                <a:latin typeface="Microsoft JhengHei UI" pitchFamily="34" charset="-120"/>
                <a:ea typeface="Microsoft JhengHei UI" pitchFamily="34" charset="-120"/>
              </a:rPr>
              <a:t>求道開智慧</a:t>
            </a:r>
            <a:endParaRPr lang="zh-TW" altLang="en-US" sz="3600" dirty="0">
              <a:latin typeface="Microsoft JhengHei UI" pitchFamily="34" charset="-120"/>
              <a:ea typeface="Microsoft JhengHei UI" pitchFamily="34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half" idx="3"/>
          </p:nvPr>
        </p:nvSpPr>
        <p:spPr>
          <a:xfrm>
            <a:off x="5286380" y="2000240"/>
            <a:ext cx="4041775" cy="639762"/>
          </a:xfrm>
        </p:spPr>
        <p:txBody>
          <a:bodyPr>
            <a:noAutofit/>
          </a:bodyPr>
          <a:lstStyle/>
          <a:p>
            <a:r>
              <a:rPr lang="zh-TW" altLang="en-US" sz="3600" dirty="0" smtClean="0">
                <a:latin typeface="+mj-ea"/>
                <a:ea typeface="+mj-ea"/>
              </a:rPr>
              <a:t>超大量讀經</a:t>
            </a:r>
            <a:endParaRPr lang="zh-TW" altLang="en-US" sz="3600" dirty="0">
              <a:latin typeface="+mj-ea"/>
              <a:ea typeface="+mj-ea"/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sz="quarter" idx="2"/>
          </p:nvPr>
        </p:nvSpPr>
        <p:spPr>
          <a:xfrm>
            <a:off x="428596" y="1785926"/>
            <a:ext cx="4429156" cy="3959352"/>
          </a:xfrm>
        </p:spPr>
        <p:txBody>
          <a:bodyPr>
            <a:normAutofit/>
          </a:bodyPr>
          <a:lstStyle/>
          <a:p>
            <a:r>
              <a:rPr lang="zh-TW" altLang="en-US" sz="3200" b="1" dirty="0" smtClean="0">
                <a:solidFill>
                  <a:srgbClr val="FFFF00"/>
                </a:solidFill>
                <a:latin typeface="Microsoft JhengHei UI" pitchFamily="34" charset="-120"/>
                <a:ea typeface="Microsoft JhengHei UI" pitchFamily="34" charset="-120"/>
              </a:rPr>
              <a:t>有那個宗教敢掛保證</a:t>
            </a:r>
            <a:r>
              <a:rPr lang="en-US" altLang="zh-TW" sz="3200" b="1" dirty="0" smtClean="0">
                <a:solidFill>
                  <a:srgbClr val="FFFF00"/>
                </a:solidFill>
                <a:latin typeface="Microsoft JhengHei UI" pitchFamily="34" charset="-120"/>
                <a:ea typeface="Microsoft JhengHei UI" pitchFamily="34" charset="-120"/>
              </a:rPr>
              <a:t>.</a:t>
            </a:r>
          </a:p>
          <a:p>
            <a:r>
              <a:rPr lang="zh-TW" altLang="en-US" sz="3200" b="1" dirty="0" smtClean="0">
                <a:solidFill>
                  <a:srgbClr val="FFFF00"/>
                </a:solidFill>
                <a:latin typeface="Microsoft JhengHei UI" pitchFamily="34" charset="-120"/>
                <a:ea typeface="Microsoft JhengHei UI" pitchFamily="34" charset="-120"/>
              </a:rPr>
              <a:t>史上唯一由台中科博館</a:t>
            </a:r>
            <a:r>
              <a:rPr lang="en-US" altLang="zh-TW" sz="3200" b="1" dirty="0" smtClean="0">
                <a:solidFill>
                  <a:srgbClr val="FFFF00"/>
                </a:solidFill>
                <a:latin typeface="Microsoft JhengHei UI" pitchFamily="34" charset="-120"/>
                <a:ea typeface="Microsoft JhengHei UI" pitchFamily="34" charset="-120"/>
              </a:rPr>
              <a:t>.</a:t>
            </a:r>
            <a:r>
              <a:rPr lang="zh-TW" altLang="en-US" sz="3200" b="1" dirty="0" smtClean="0">
                <a:solidFill>
                  <a:srgbClr val="FFFF00"/>
                </a:solidFill>
                <a:latin typeface="Microsoft JhengHei UI" pitchFamily="34" charset="-120"/>
                <a:ea typeface="Microsoft JhengHei UI" pitchFamily="34" charset="-120"/>
              </a:rPr>
              <a:t>腦波室掛保證</a:t>
            </a:r>
            <a:r>
              <a:rPr lang="en-US" altLang="zh-TW" sz="3200" b="1" dirty="0" smtClean="0">
                <a:solidFill>
                  <a:srgbClr val="FFFF00"/>
                </a:solidFill>
                <a:latin typeface="Microsoft JhengHei UI" pitchFamily="34" charset="-120"/>
                <a:ea typeface="Microsoft JhengHei UI" pitchFamily="34" charset="-120"/>
              </a:rPr>
              <a:t>.</a:t>
            </a:r>
            <a:r>
              <a:rPr lang="zh-TW" altLang="en-US" sz="3200" b="1" dirty="0" smtClean="0">
                <a:solidFill>
                  <a:srgbClr val="FFFF00"/>
                </a:solidFill>
                <a:latin typeface="Microsoft JhengHei UI" pitchFamily="34" charset="-120"/>
                <a:ea typeface="Microsoft JhengHei UI" pitchFamily="34" charset="-120"/>
              </a:rPr>
              <a:t>求道開啟智慧之門的腦波</a:t>
            </a:r>
            <a:r>
              <a:rPr lang="en-US" altLang="zh-TW" sz="3200" b="1" dirty="0" smtClean="0">
                <a:solidFill>
                  <a:srgbClr val="FFFF00"/>
                </a:solidFill>
                <a:latin typeface="Microsoft JhengHei UI" pitchFamily="34" charset="-120"/>
                <a:ea typeface="Microsoft JhengHei UI" pitchFamily="34" charset="-120"/>
              </a:rPr>
              <a:t>.</a:t>
            </a:r>
            <a:r>
              <a:rPr lang="zh-TW" altLang="en-US" sz="3200" b="1" dirty="0" smtClean="0">
                <a:solidFill>
                  <a:srgbClr val="FFFF00"/>
                </a:solidFill>
                <a:latin typeface="Microsoft JhengHei UI" pitchFamily="34" charset="-120"/>
                <a:ea typeface="Microsoft JhengHei UI" pitchFamily="34" charset="-120"/>
              </a:rPr>
              <a:t>呈現穩定波</a:t>
            </a:r>
            <a:r>
              <a:rPr lang="en-US" altLang="zh-TW" sz="3200" b="1" dirty="0" smtClean="0">
                <a:solidFill>
                  <a:srgbClr val="FFFF00"/>
                </a:solidFill>
                <a:latin typeface="Microsoft JhengHei UI" pitchFamily="34" charset="-120"/>
                <a:ea typeface="Microsoft JhengHei UI" pitchFamily="34" charset="-120"/>
              </a:rPr>
              <a:t>.</a:t>
            </a:r>
          </a:p>
          <a:p>
            <a:r>
              <a:rPr lang="en-US" altLang="zh-TW" sz="3200" b="1" dirty="0" smtClean="0">
                <a:solidFill>
                  <a:srgbClr val="FFFF00"/>
                </a:solidFill>
                <a:latin typeface="Microsoft JhengHei UI" pitchFamily="34" charset="-120"/>
                <a:ea typeface="Microsoft JhengHei UI" pitchFamily="34" charset="-120"/>
              </a:rPr>
              <a:t>α</a:t>
            </a:r>
            <a:r>
              <a:rPr lang="zh-TW" altLang="en-US" sz="3200" b="1" dirty="0" smtClean="0">
                <a:solidFill>
                  <a:srgbClr val="FFFF00"/>
                </a:solidFill>
                <a:latin typeface="Microsoft JhengHei UI" pitchFamily="34" charset="-120"/>
                <a:ea typeface="Microsoft JhengHei UI" pitchFamily="34" charset="-120"/>
              </a:rPr>
              <a:t>波：禪定波。修行者波。</a:t>
            </a:r>
            <a:endParaRPr lang="en-US" altLang="zh-TW" sz="3200" b="1" dirty="0" smtClean="0">
              <a:solidFill>
                <a:srgbClr val="FFFF00"/>
              </a:solidFill>
              <a:latin typeface="Microsoft JhengHei UI" pitchFamily="34" charset="-120"/>
              <a:ea typeface="Microsoft JhengHei UI" pitchFamily="34" charset="-120"/>
            </a:endParaRPr>
          </a:p>
          <a:p>
            <a:endParaRPr lang="zh-TW" alt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4"/>
          </p:nvPr>
        </p:nvSpPr>
        <p:spPr>
          <a:xfrm>
            <a:off x="4643438" y="2786058"/>
            <a:ext cx="4500562" cy="4643470"/>
          </a:xfrm>
        </p:spPr>
        <p:txBody>
          <a:bodyPr>
            <a:normAutofit/>
          </a:bodyPr>
          <a:lstStyle/>
          <a:p>
            <a:r>
              <a:rPr lang="zh-TW" alt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 Math" pitchFamily="18" charset="0"/>
              </a:rPr>
              <a:t>楊定一曾在美國針對過兒童腦波變化做研究，他發現，當小朋友朗誦古文時，腦波的狀態與靜坐時一樣，彼此平行如一道巨大的雷射光波，這代表著深層的紓解與冥想，更是讓大腦發揮創意的必要條件。</a:t>
            </a:r>
            <a:endParaRPr lang="en-US" altLang="zh-TW" sz="20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Cambria Math" pitchFamily="18" charset="0"/>
              <a:ea typeface="Cambria Math" pitchFamily="18" charset="0"/>
            </a:endParaRPr>
          </a:p>
          <a:p>
            <a:r>
              <a:rPr lang="zh-TW" alt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 Math" pitchFamily="18" charset="0"/>
              </a:rPr>
              <a:t>而且研究也發現，讀經的孩子比一般兒童記憶力更強，且讀經時腦波變化類似深度打坐時的反應，由</a:t>
            </a:r>
            <a:r>
              <a:rPr lang="en-US" altLang="zh-TW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 Math" pitchFamily="18" charset="0"/>
                <a:ea typeface="Cambria Math" pitchFamily="18" charset="0"/>
              </a:rPr>
              <a:t>β</a:t>
            </a:r>
            <a:r>
              <a:rPr lang="zh-TW" alt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 Math" pitchFamily="18" charset="0"/>
              </a:rPr>
              <a:t>波轉為緩慢的</a:t>
            </a:r>
            <a:r>
              <a:rPr lang="en-US" altLang="zh-TW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 Math" pitchFamily="18" charset="0"/>
                <a:ea typeface="Cambria Math" pitchFamily="18" charset="0"/>
              </a:rPr>
              <a:t>α</a:t>
            </a:r>
            <a:r>
              <a:rPr lang="zh-TW" alt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 Math" pitchFamily="18" charset="0"/>
              </a:rPr>
              <a:t>波，身心也變得寧靜安詳，注意力也更為集中。</a:t>
            </a:r>
            <a:endParaRPr lang="zh-TW" altLang="en-US" sz="2000" b="1" dirty="0">
              <a:solidFill>
                <a:schemeClr val="accent2">
                  <a:lumMod val="60000"/>
                  <a:lumOff val="40000"/>
                </a:schemeClr>
              </a:solidFill>
              <a:latin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1357290" y="214290"/>
            <a:ext cx="6043626" cy="854984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2"/>
          </p:nvPr>
        </p:nvSpPr>
        <p:spPr>
          <a:xfrm>
            <a:off x="4357686" y="1285861"/>
            <a:ext cx="4336258" cy="5010604"/>
          </a:xfrm>
        </p:spPr>
        <p:txBody>
          <a:bodyPr>
            <a:normAutofit fontScale="85000" lnSpcReduction="20000"/>
          </a:bodyPr>
          <a:lstStyle/>
          <a:p>
            <a:r>
              <a:rPr lang="zh-TW" altLang="zh-TW" b="1" dirty="0" smtClean="0"/>
              <a:t>從讀第一遍到錄像成功，讀書的時間應占全部時間的</a:t>
            </a:r>
            <a:r>
              <a:rPr lang="en-US" altLang="zh-TW" b="1" dirty="0" smtClean="0"/>
              <a:t>70%</a:t>
            </a:r>
            <a:r>
              <a:rPr lang="zh-TW" altLang="zh-TW" b="1" dirty="0" smtClean="0"/>
              <a:t>以上，越多越好。纯讀經的標誌是背書時間只占全部時間的</a:t>
            </a:r>
            <a:r>
              <a:rPr lang="en-US" altLang="zh-TW" b="1" dirty="0" smtClean="0"/>
              <a:t>10%-30%</a:t>
            </a:r>
            <a:r>
              <a:rPr lang="zh-TW" altLang="zh-TW" b="1" dirty="0" smtClean="0"/>
              <a:t>。</a:t>
            </a:r>
            <a:endParaRPr lang="zh-TW" altLang="zh-TW" dirty="0" smtClean="0"/>
          </a:p>
          <a:p>
            <a:r>
              <a:rPr lang="en-US" altLang="zh-TW" b="1" dirty="0" smtClean="0"/>
              <a:t> </a:t>
            </a:r>
            <a:endParaRPr lang="zh-TW" altLang="zh-TW" dirty="0" smtClean="0"/>
          </a:p>
          <a:p>
            <a:r>
              <a:rPr lang="zh-TW" altLang="zh-TW" b="1" dirty="0" smtClean="0"/>
              <a:t>左腦認識經典和讀熟經典，约</a:t>
            </a:r>
            <a:r>
              <a:rPr lang="en-US" altLang="zh-TW" b="1" dirty="0" smtClean="0"/>
              <a:t>70~100</a:t>
            </a:r>
            <a:r>
              <a:rPr lang="zh-TW" altLang="zh-TW" b="1" dirty="0" smtClean="0"/>
              <a:t>遍可達到右腦速度，這個過程左腦由思维活耀到漸漸屏蔽。</a:t>
            </a:r>
            <a:endParaRPr lang="zh-TW" altLang="zh-TW" dirty="0" smtClean="0"/>
          </a:p>
          <a:p>
            <a:r>
              <a:rPr lang="en-US" altLang="zh-TW" b="1" dirty="0" smtClean="0"/>
              <a:t> </a:t>
            </a:r>
            <a:endParaRPr lang="zh-TW" altLang="zh-TW" dirty="0" smtClean="0"/>
          </a:p>
          <a:p>
            <a:r>
              <a:rPr lang="zh-TW" altLang="zh-TW" b="1" dirty="0" smtClean="0"/>
              <a:t>右腦存儲經典：以最快速度入定持續讀</a:t>
            </a:r>
            <a:r>
              <a:rPr lang="en-US" altLang="zh-TW" b="1" dirty="0" smtClean="0"/>
              <a:t>50~100</a:t>
            </a:r>
            <a:r>
              <a:rPr lang="zh-TW" altLang="zh-TW" b="1" dirty="0" smtClean="0"/>
              <a:t>遍，就可能漸漸打開右腦，用右腦記憶。</a:t>
            </a:r>
            <a:endParaRPr lang="zh-TW" altLang="zh-TW" dirty="0" smtClean="0"/>
          </a:p>
          <a:p>
            <a:endParaRPr lang="zh-TW" altLang="en-US" dirty="0"/>
          </a:p>
        </p:txBody>
      </p:sp>
      <p:pic>
        <p:nvPicPr>
          <p:cNvPr id="9" name="內容版面配置區 3" descr="20160301 #3_2356右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643050"/>
            <a:ext cx="4571321" cy="3660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FFFF00"/>
                </a:solidFill>
              </a:rPr>
              <a:t>你願意為</a:t>
            </a:r>
            <a:r>
              <a:rPr lang="en-US" altLang="zh-TW" sz="4800" dirty="0" smtClean="0">
                <a:solidFill>
                  <a:srgbClr val="FFFF00"/>
                </a:solidFill>
              </a:rPr>
              <a:t>8G</a:t>
            </a:r>
            <a:r>
              <a:rPr lang="zh-TW" altLang="en-US" sz="4800" dirty="0" smtClean="0">
                <a:solidFill>
                  <a:srgbClr val="FFFF00"/>
                </a:solidFill>
              </a:rPr>
              <a:t>手機擴充到</a:t>
            </a:r>
            <a:r>
              <a:rPr lang="en-US" altLang="zh-TW" sz="4800" dirty="0" smtClean="0">
                <a:solidFill>
                  <a:srgbClr val="FFFF00"/>
                </a:solidFill>
              </a:rPr>
              <a:t>16G.32G</a:t>
            </a:r>
            <a:r>
              <a:rPr lang="zh-TW" altLang="en-US" sz="4800" dirty="0" smtClean="0">
                <a:solidFill>
                  <a:srgbClr val="FFFF00"/>
                </a:solidFill>
              </a:rPr>
              <a:t>記憶體</a:t>
            </a:r>
            <a:r>
              <a:rPr lang="zh-TW" altLang="en-US" sz="4800" dirty="0" smtClean="0"/>
              <a:t/>
            </a:r>
            <a:br>
              <a:rPr lang="zh-TW" altLang="en-US" sz="4800" dirty="0" smtClean="0"/>
            </a:br>
            <a:r>
              <a:rPr lang="zh-TW" altLang="en-US" sz="4800" dirty="0" smtClean="0">
                <a:solidFill>
                  <a:srgbClr val="FF0000"/>
                </a:solidFill>
              </a:rPr>
              <a:t>你怎麼不願意為孩子的腦擴充記憶體呢</a:t>
            </a:r>
            <a:endParaRPr lang="zh-TW" alt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14400" y="1783560"/>
            <a:ext cx="7772400" cy="4572000"/>
          </a:xfrm>
        </p:spPr>
        <p:txBody>
          <a:bodyPr/>
          <a:lstStyle/>
          <a:p>
            <a:r>
              <a:rPr lang="zh-TW" altLang="en-US" dirty="0" smtClean="0"/>
              <a:t>我是一位在平凡不過的媽媽</a:t>
            </a:r>
            <a:endParaRPr lang="en-US" altLang="zh-TW" dirty="0" smtClean="0"/>
          </a:p>
          <a:p>
            <a:r>
              <a:rPr lang="zh-TW" altLang="en-US" dirty="0" smtClean="0"/>
              <a:t>帶著</a:t>
            </a:r>
            <a:r>
              <a:rPr lang="en-US" altLang="zh-TW" dirty="0" smtClean="0"/>
              <a:t>2</a:t>
            </a:r>
            <a:r>
              <a:rPr lang="zh-TW" altLang="en-US" dirty="0" smtClean="0"/>
              <a:t>位孩子一起成長</a:t>
            </a:r>
            <a:r>
              <a:rPr lang="en-US" altLang="zh-TW" dirty="0" smtClean="0"/>
              <a:t>…..</a:t>
            </a:r>
          </a:p>
          <a:p>
            <a:r>
              <a:rPr lang="zh-TW" altLang="en-US" dirty="0" smtClean="0"/>
              <a:t>陪孩子成長</a:t>
            </a:r>
            <a:r>
              <a:rPr lang="en-US" altLang="zh-TW" dirty="0" smtClean="0"/>
              <a:t>.</a:t>
            </a:r>
            <a:r>
              <a:rPr lang="zh-TW" altLang="en-US" dirty="0" smtClean="0"/>
              <a:t>因為孩子</a:t>
            </a:r>
            <a:r>
              <a:rPr lang="en-US" altLang="zh-TW" dirty="0" smtClean="0"/>
              <a:t>.</a:t>
            </a:r>
            <a:r>
              <a:rPr lang="zh-TW" altLang="en-US" dirty="0" smtClean="0"/>
              <a:t>所以我們才有機會學習當媽媽</a:t>
            </a:r>
            <a:r>
              <a:rPr lang="en-US" altLang="zh-TW" dirty="0" smtClean="0"/>
              <a:t>….</a:t>
            </a:r>
            <a:r>
              <a:rPr lang="zh-TW" altLang="en-US" dirty="0" smtClean="0"/>
              <a:t>這是我到目前覺得最幸福的事</a:t>
            </a:r>
            <a:endParaRPr lang="en-US" altLang="zh-TW" dirty="0" smtClean="0"/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168336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285852" y="142852"/>
            <a:ext cx="5929354" cy="592935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FF00"/>
                </a:solidFill>
              </a:rPr>
              <a:t>從</a:t>
            </a:r>
            <a:r>
              <a:rPr lang="en-US" altLang="zh-TW" dirty="0" smtClean="0">
                <a:solidFill>
                  <a:srgbClr val="FFFF00"/>
                </a:solidFill>
              </a:rPr>
              <a:t>2013</a:t>
            </a:r>
            <a:r>
              <a:rPr lang="zh-TW" altLang="en-US" dirty="0" smtClean="0">
                <a:solidFill>
                  <a:srgbClr val="FFFF00"/>
                </a:solidFill>
              </a:rPr>
              <a:t>年的</a:t>
            </a:r>
            <a:r>
              <a:rPr lang="en-US" altLang="zh-TW" dirty="0" smtClean="0">
                <a:solidFill>
                  <a:srgbClr val="FFFF00"/>
                </a:solidFill>
              </a:rPr>
              <a:t>1</a:t>
            </a:r>
            <a:r>
              <a:rPr lang="zh-TW" altLang="en-US" dirty="0" smtClean="0">
                <a:solidFill>
                  <a:srgbClr val="FFFF00"/>
                </a:solidFill>
              </a:rPr>
              <a:t>段</a:t>
            </a:r>
            <a:r>
              <a:rPr lang="en-US" altLang="zh-TW" dirty="0" smtClean="0">
                <a:solidFill>
                  <a:srgbClr val="FFFF00"/>
                </a:solidFill>
              </a:rPr>
              <a:t>.</a:t>
            </a:r>
            <a:r>
              <a:rPr lang="zh-TW" altLang="en-US" dirty="0" smtClean="0">
                <a:solidFill>
                  <a:srgbClr val="FFFF00"/>
                </a:solidFill>
              </a:rPr>
              <a:t>到</a:t>
            </a:r>
            <a:r>
              <a:rPr lang="en-US" altLang="zh-TW" dirty="0" smtClean="0">
                <a:solidFill>
                  <a:srgbClr val="FFFF00"/>
                </a:solidFill>
              </a:rPr>
              <a:t>2016</a:t>
            </a:r>
            <a:r>
              <a:rPr lang="zh-TW" altLang="en-US" dirty="0" smtClean="0">
                <a:solidFill>
                  <a:srgbClr val="FFFF00"/>
                </a:solidFill>
              </a:rPr>
              <a:t>年</a:t>
            </a:r>
            <a:r>
              <a:rPr lang="en-US" altLang="zh-TW" dirty="0" smtClean="0">
                <a:solidFill>
                  <a:srgbClr val="FFFF00"/>
                </a:solidFill>
              </a:rPr>
              <a:t>23</a:t>
            </a:r>
            <a:r>
              <a:rPr lang="zh-TW" altLang="en-US" dirty="0" smtClean="0">
                <a:solidFill>
                  <a:srgbClr val="FFFF00"/>
                </a:solidFill>
              </a:rPr>
              <a:t>段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0034" y="1285860"/>
            <a:ext cx="8186766" cy="5069700"/>
          </a:xfrm>
        </p:spPr>
        <p:txBody>
          <a:bodyPr/>
          <a:lstStyle/>
          <a:p>
            <a:r>
              <a:rPr lang="zh-TW" altLang="en-US" b="1" dirty="0" smtClean="0"/>
              <a:t>             經營讀經班五大要點</a:t>
            </a:r>
            <a:endParaRPr lang="en-US" altLang="zh-TW" dirty="0" smtClean="0">
              <a:solidFill>
                <a:srgbClr val="00B050"/>
              </a:solidFill>
            </a:endParaRPr>
          </a:p>
          <a:p>
            <a:r>
              <a:rPr lang="zh-TW" altLang="en-US" b="1" dirty="0" smtClean="0">
                <a:solidFill>
                  <a:srgbClr val="00B050"/>
                </a:solidFill>
              </a:rPr>
              <a:t>讀經班給家長看見希望</a:t>
            </a:r>
            <a:r>
              <a:rPr lang="en-US" altLang="zh-TW" b="1" dirty="0" smtClean="0">
                <a:solidFill>
                  <a:srgbClr val="00B050"/>
                </a:solidFill>
              </a:rPr>
              <a:t>.</a:t>
            </a:r>
            <a:r>
              <a:rPr lang="zh-TW" altLang="en-US" b="1" dirty="0" smtClean="0">
                <a:solidFill>
                  <a:srgbClr val="00B050"/>
                </a:solidFill>
              </a:rPr>
              <a:t>家長怎麼會不心動</a:t>
            </a:r>
            <a:endParaRPr lang="en-US" altLang="zh-TW" b="1" dirty="0" smtClean="0">
              <a:solidFill>
                <a:srgbClr val="00B050"/>
              </a:solidFill>
            </a:endParaRPr>
          </a:p>
          <a:p>
            <a:r>
              <a:rPr lang="zh-TW" altLang="en-US" b="1" dirty="0" smtClean="0">
                <a:solidFill>
                  <a:srgbClr val="00B0F0"/>
                </a:solidFill>
              </a:rPr>
              <a:t>讀經班給家長看見希望</a:t>
            </a:r>
            <a:r>
              <a:rPr lang="en-US" altLang="zh-TW" b="1" dirty="0" smtClean="0">
                <a:solidFill>
                  <a:srgbClr val="00B0F0"/>
                </a:solidFill>
              </a:rPr>
              <a:t>.</a:t>
            </a:r>
            <a:r>
              <a:rPr lang="zh-TW" altLang="en-US" b="1" dirty="0" smtClean="0">
                <a:solidFill>
                  <a:srgbClr val="00B0F0"/>
                </a:solidFill>
              </a:rPr>
              <a:t>怎麼有推不動的道務</a:t>
            </a:r>
            <a:endParaRPr lang="en-US" altLang="zh-TW" b="1" dirty="0" smtClean="0">
              <a:solidFill>
                <a:srgbClr val="00B0F0"/>
              </a:solidFill>
            </a:endParaRPr>
          </a:p>
          <a:p>
            <a:r>
              <a:rPr lang="zh-TW" altLang="en-US" b="1" dirty="0" smtClean="0">
                <a:solidFill>
                  <a:srgbClr val="FFFF00"/>
                </a:solidFill>
              </a:rPr>
              <a:t>讀經班給家長看見希望</a:t>
            </a:r>
            <a:r>
              <a:rPr lang="en-US" altLang="zh-TW" b="1" dirty="0" smtClean="0">
                <a:solidFill>
                  <a:srgbClr val="FFFF00"/>
                </a:solidFill>
              </a:rPr>
              <a:t>.</a:t>
            </a:r>
            <a:r>
              <a:rPr lang="zh-TW" altLang="en-US" b="1" dirty="0" smtClean="0">
                <a:solidFill>
                  <a:srgbClr val="FFFF00"/>
                </a:solidFill>
              </a:rPr>
              <a:t>不會有家長捨得離開</a:t>
            </a:r>
            <a:endParaRPr lang="en-US" altLang="zh-TW" b="1" dirty="0" smtClean="0">
              <a:solidFill>
                <a:srgbClr val="FFFF00"/>
              </a:solidFill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讀經班給家長看見希望</a:t>
            </a:r>
            <a:r>
              <a:rPr lang="en-US" altLang="zh-TW" b="1" dirty="0" smtClean="0">
                <a:solidFill>
                  <a:srgbClr val="FF0000"/>
                </a:solidFill>
              </a:rPr>
              <a:t>.</a:t>
            </a:r>
            <a:r>
              <a:rPr lang="zh-TW" altLang="en-US" b="1" dirty="0" smtClean="0">
                <a:solidFill>
                  <a:srgbClr val="FF0000"/>
                </a:solidFill>
              </a:rPr>
              <a:t>家長也願意投入團隊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r>
              <a:rPr lang="zh-TW" alt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讀經班給家長看見希望</a:t>
            </a:r>
            <a:r>
              <a:rPr lang="en-US" altLang="zh-TW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.</a:t>
            </a:r>
            <a:r>
              <a:rPr lang="zh-TW" alt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那麼恭喜</a:t>
            </a:r>
            <a:r>
              <a:rPr lang="en-US" altLang="zh-TW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.</a:t>
            </a:r>
            <a:r>
              <a:rPr lang="zh-TW" alt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崇德友變崇德人</a:t>
            </a:r>
            <a:r>
              <a:rPr lang="en-US" altLang="zh-TW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…..</a:t>
            </a:r>
          </a:p>
          <a:p>
            <a:r>
              <a:rPr lang="zh-TW" altLang="en-US" sz="4000" b="1" dirty="0" smtClean="0"/>
              <a:t>那麼您們讀經班的希望在哪裡</a:t>
            </a:r>
            <a:endParaRPr lang="en-US" altLang="zh-TW" sz="4000" b="1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讀經班會遇到各種不同特質的家長</a:t>
            </a:r>
            <a:r>
              <a:rPr lang="en-US" altLang="zh-TW" dirty="0" smtClean="0"/>
              <a:t>.</a:t>
            </a:r>
            <a:r>
              <a:rPr lang="zh-TW" altLang="en-US" dirty="0" smtClean="0"/>
              <a:t>通常</a:t>
            </a:r>
            <a:r>
              <a:rPr lang="en-US" altLang="zh-TW" dirty="0" smtClean="0"/>
              <a:t>.</a:t>
            </a:r>
            <a:r>
              <a:rPr lang="zh-TW" altLang="en-US" dirty="0" smtClean="0"/>
              <a:t>不好搞定</a:t>
            </a:r>
            <a:r>
              <a:rPr lang="en-US" altLang="zh-TW" dirty="0" smtClean="0"/>
              <a:t>.</a:t>
            </a:r>
            <a:r>
              <a:rPr lang="zh-TW" altLang="en-US" dirty="0" smtClean="0"/>
              <a:t>國字臉</a:t>
            </a:r>
            <a:r>
              <a:rPr lang="en-US" altLang="zh-TW" dirty="0" smtClean="0"/>
              <a:t>.</a:t>
            </a:r>
            <a:r>
              <a:rPr lang="zh-TW" altLang="en-US" dirty="0" smtClean="0"/>
              <a:t>高傲</a:t>
            </a:r>
            <a:r>
              <a:rPr lang="en-US" altLang="zh-TW" dirty="0" smtClean="0"/>
              <a:t>.</a:t>
            </a:r>
            <a:r>
              <a:rPr lang="zh-TW" altLang="en-US" dirty="0" smtClean="0"/>
              <a:t>眼睛長在頭頂的家長</a:t>
            </a:r>
            <a:r>
              <a:rPr lang="en-US" altLang="zh-TW" dirty="0" smtClean="0"/>
              <a:t>.</a:t>
            </a:r>
            <a:r>
              <a:rPr lang="zh-TW" altLang="en-US" dirty="0" smtClean="0"/>
              <a:t>最後都是我們的固定班底</a:t>
            </a:r>
            <a:r>
              <a:rPr lang="en-US" altLang="zh-TW" dirty="0" smtClean="0"/>
              <a:t>.</a:t>
            </a:r>
            <a:r>
              <a:rPr lang="zh-TW" altLang="en-US" dirty="0" smtClean="0"/>
              <a:t>因為有句俗話說</a:t>
            </a:r>
            <a:r>
              <a:rPr lang="en-US" altLang="zh-TW" dirty="0" smtClean="0"/>
              <a:t>.</a:t>
            </a:r>
            <a:r>
              <a:rPr lang="zh-TW" altLang="en-US" dirty="0" smtClean="0"/>
              <a:t>嫌貨</a:t>
            </a:r>
            <a:r>
              <a:rPr lang="en-US" altLang="zh-TW" dirty="0" smtClean="0"/>
              <a:t>.</a:t>
            </a:r>
            <a:r>
              <a:rPr lang="zh-TW" altLang="en-US" dirty="0" smtClean="0"/>
              <a:t>才是買菜者</a:t>
            </a:r>
            <a:r>
              <a:rPr lang="en-US" altLang="zh-TW" dirty="0" smtClean="0"/>
              <a:t>..</a:t>
            </a:r>
          </a:p>
          <a:p>
            <a:r>
              <a:rPr lang="zh-TW" altLang="en-US" dirty="0" smtClean="0"/>
              <a:t>最後這些有特質的孩子</a:t>
            </a:r>
            <a:r>
              <a:rPr lang="en-US" altLang="zh-TW" dirty="0" smtClean="0"/>
              <a:t>.</a:t>
            </a:r>
            <a:r>
              <a:rPr lang="zh-TW" altLang="en-US" dirty="0" smtClean="0"/>
              <a:t>將會為讀經班創造奇蹟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 smtClean="0">
                <a:solidFill>
                  <a:srgbClr val="00B050"/>
                </a:solidFill>
              </a:rPr>
              <a:t>12</a:t>
            </a:r>
            <a:r>
              <a:rPr lang="zh-TW" altLang="en-US" sz="3600" dirty="0" smtClean="0">
                <a:solidFill>
                  <a:srgbClr val="00B050"/>
                </a:solidFill>
              </a:rPr>
              <a:t>段陳玟儒</a:t>
            </a:r>
            <a:r>
              <a:rPr lang="en-US" altLang="zh-TW" sz="3600" dirty="0" smtClean="0">
                <a:solidFill>
                  <a:srgbClr val="00B050"/>
                </a:solidFill>
              </a:rPr>
              <a:t>.</a:t>
            </a:r>
            <a:r>
              <a:rPr lang="zh-TW" altLang="en-US" sz="3600" dirty="0" smtClean="0">
                <a:solidFill>
                  <a:srgbClr val="00B050"/>
                </a:solidFill>
              </a:rPr>
              <a:t>第一年</a:t>
            </a:r>
            <a:r>
              <a:rPr lang="en-US" altLang="zh-TW" sz="3600" dirty="0" smtClean="0">
                <a:solidFill>
                  <a:srgbClr val="00B050"/>
                </a:solidFill>
              </a:rPr>
              <a:t>5</a:t>
            </a:r>
            <a:r>
              <a:rPr lang="zh-TW" altLang="en-US" sz="3600" dirty="0" smtClean="0">
                <a:solidFill>
                  <a:srgbClr val="00B050"/>
                </a:solidFill>
              </a:rPr>
              <a:t>段</a:t>
            </a:r>
            <a:endParaRPr lang="zh-TW" altLang="en-US" sz="3600" dirty="0">
              <a:solidFill>
                <a:srgbClr val="00B05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8596" y="1214422"/>
            <a:ext cx="8129590" cy="5214974"/>
          </a:xfrm>
        </p:spPr>
        <p:txBody>
          <a:bodyPr>
            <a:normAutofit fontScale="92500" lnSpcReduction="10000"/>
          </a:bodyPr>
          <a:lstStyle/>
          <a:p>
            <a:endParaRPr lang="en-US" altLang="zh-TW" dirty="0" smtClean="0"/>
          </a:p>
          <a:p>
            <a:r>
              <a:rPr lang="en-US" altLang="zh-TW" dirty="0" smtClean="0">
                <a:solidFill>
                  <a:srgbClr val="FFFF00"/>
                </a:solidFill>
              </a:rPr>
              <a:t>5</a:t>
            </a:r>
            <a:r>
              <a:rPr lang="zh-TW" altLang="en-US" dirty="0" smtClean="0">
                <a:solidFill>
                  <a:srgbClr val="FFFF00"/>
                </a:solidFill>
              </a:rPr>
              <a:t>歲</a:t>
            </a:r>
            <a:r>
              <a:rPr lang="en-US" altLang="zh-TW" dirty="0" smtClean="0">
                <a:solidFill>
                  <a:srgbClr val="FFFF00"/>
                </a:solidFill>
              </a:rPr>
              <a:t>10</a:t>
            </a:r>
            <a:r>
              <a:rPr lang="zh-TW" altLang="en-US" dirty="0" smtClean="0">
                <a:solidFill>
                  <a:srgbClr val="FFFF00"/>
                </a:solidFill>
              </a:rPr>
              <a:t>個月讀經</a:t>
            </a:r>
            <a:r>
              <a:rPr lang="en-US" altLang="zh-TW" dirty="0" smtClean="0">
                <a:solidFill>
                  <a:srgbClr val="FFFF00"/>
                </a:solidFill>
              </a:rPr>
              <a:t>1</a:t>
            </a:r>
            <a:r>
              <a:rPr lang="zh-TW" altLang="en-US" dirty="0" smtClean="0">
                <a:solidFill>
                  <a:srgbClr val="FFFF00"/>
                </a:solidFill>
              </a:rPr>
              <a:t>年</a:t>
            </a:r>
            <a:r>
              <a:rPr lang="en-US" altLang="zh-TW" dirty="0" smtClean="0">
                <a:solidFill>
                  <a:srgbClr val="FFFF00"/>
                </a:solidFill>
              </a:rPr>
              <a:t>8</a:t>
            </a:r>
            <a:r>
              <a:rPr lang="zh-TW" altLang="en-US" dirty="0" smtClean="0">
                <a:solidFill>
                  <a:srgbClr val="FFFF00"/>
                </a:solidFill>
              </a:rPr>
              <a:t>個月考</a:t>
            </a:r>
            <a:r>
              <a:rPr lang="en-US" altLang="zh-TW" dirty="0" smtClean="0">
                <a:solidFill>
                  <a:srgbClr val="FFFF00"/>
                </a:solidFill>
              </a:rPr>
              <a:t>12</a:t>
            </a:r>
            <a:r>
              <a:rPr lang="zh-TW" altLang="en-US" dirty="0" smtClean="0">
                <a:solidFill>
                  <a:srgbClr val="FFFF00"/>
                </a:solidFill>
              </a:rPr>
              <a:t>段</a:t>
            </a:r>
            <a:br>
              <a:rPr lang="zh-TW" altLang="en-US" dirty="0" smtClean="0">
                <a:solidFill>
                  <a:srgbClr val="FFFF00"/>
                </a:solidFill>
              </a:rPr>
            </a:br>
            <a:r>
              <a:rPr lang="zh-TW" altLang="en-US" dirty="0" smtClean="0">
                <a:solidFill>
                  <a:srgbClr val="FFFF00"/>
                </a:solidFill>
              </a:rPr>
              <a:t>大學全文，中庸全文</a:t>
            </a:r>
            <a:br>
              <a:rPr lang="zh-TW" altLang="en-US" dirty="0" smtClean="0">
                <a:solidFill>
                  <a:srgbClr val="FFFF00"/>
                </a:solidFill>
              </a:rPr>
            </a:br>
            <a:r>
              <a:rPr lang="zh-TW" altLang="en-US" dirty="0" smtClean="0">
                <a:solidFill>
                  <a:srgbClr val="FFFF00"/>
                </a:solidFill>
              </a:rPr>
              <a:t>論語</a:t>
            </a:r>
            <a:r>
              <a:rPr lang="en-US" altLang="zh-TW" dirty="0" smtClean="0">
                <a:solidFill>
                  <a:srgbClr val="FFFF00"/>
                </a:solidFill>
              </a:rPr>
              <a:t>2</a:t>
            </a:r>
            <a:r>
              <a:rPr lang="zh-TW" altLang="en-US" dirty="0" smtClean="0">
                <a:solidFill>
                  <a:srgbClr val="FFFF00"/>
                </a:solidFill>
              </a:rPr>
              <a:t>段，老子</a:t>
            </a:r>
            <a:r>
              <a:rPr lang="en-US" altLang="zh-TW" dirty="0" smtClean="0">
                <a:solidFill>
                  <a:srgbClr val="FFFF00"/>
                </a:solidFill>
              </a:rPr>
              <a:t>2</a:t>
            </a:r>
            <a:r>
              <a:rPr lang="zh-TW" altLang="en-US" dirty="0" smtClean="0">
                <a:solidFill>
                  <a:srgbClr val="FFFF00"/>
                </a:solidFill>
              </a:rPr>
              <a:t>段⋯⋯</a:t>
            </a:r>
            <a:br>
              <a:rPr lang="zh-TW" altLang="en-US" dirty="0" smtClean="0">
                <a:solidFill>
                  <a:srgbClr val="FFFF00"/>
                </a:solidFill>
              </a:rPr>
            </a:br>
            <a:r>
              <a:rPr lang="zh-TW" altLang="en-US" dirty="0" smtClean="0">
                <a:solidFill>
                  <a:srgbClr val="FFFF00"/>
                </a:solidFill>
              </a:rPr>
              <a:t>孝經全文</a:t>
            </a:r>
            <a:r>
              <a:rPr lang="en-US" altLang="zh-TW" dirty="0" smtClean="0">
                <a:solidFill>
                  <a:srgbClr val="FFFF00"/>
                </a:solidFill>
              </a:rPr>
              <a:t>1</a:t>
            </a:r>
            <a:r>
              <a:rPr lang="zh-TW" altLang="en-US" dirty="0" smtClean="0">
                <a:solidFill>
                  <a:srgbClr val="FFFF00"/>
                </a:solidFill>
              </a:rPr>
              <a:t>段</a:t>
            </a:r>
            <a:br>
              <a:rPr lang="zh-TW" altLang="en-US" dirty="0" smtClean="0">
                <a:solidFill>
                  <a:srgbClr val="FFFF00"/>
                </a:solidFill>
              </a:rPr>
            </a:br>
            <a:r>
              <a:rPr lang="zh-TW" altLang="en-US" dirty="0" smtClean="0">
                <a:solidFill>
                  <a:srgbClr val="FFFF00"/>
                </a:solidFill>
              </a:rPr>
              <a:t>唐詩</a:t>
            </a:r>
            <a:r>
              <a:rPr lang="en-US" altLang="zh-TW" dirty="0" smtClean="0">
                <a:solidFill>
                  <a:srgbClr val="FFFF00"/>
                </a:solidFill>
              </a:rPr>
              <a:t>170_320</a:t>
            </a:r>
            <a:r>
              <a:rPr lang="zh-TW" altLang="en-US" dirty="0" smtClean="0">
                <a:solidFill>
                  <a:srgbClr val="FFFF00"/>
                </a:solidFill>
              </a:rPr>
              <a:t>首</a:t>
            </a:r>
            <a:br>
              <a:rPr lang="zh-TW" altLang="en-US" dirty="0" smtClean="0">
                <a:solidFill>
                  <a:srgbClr val="FFFF00"/>
                </a:solidFill>
              </a:rPr>
            </a:br>
            <a:r>
              <a:rPr lang="zh-TW" altLang="en-US" dirty="0" smtClean="0">
                <a:solidFill>
                  <a:srgbClr val="FFFF00"/>
                </a:solidFill>
              </a:rPr>
              <a:t>百孝經全，弟子規全</a:t>
            </a:r>
            <a:br>
              <a:rPr lang="zh-TW" altLang="en-US" dirty="0" smtClean="0">
                <a:solidFill>
                  <a:srgbClr val="FFFF00"/>
                </a:solidFill>
              </a:rPr>
            </a:br>
            <a:r>
              <a:rPr lang="zh-TW" altLang="en-US" dirty="0" smtClean="0">
                <a:solidFill>
                  <a:srgbClr val="FFFF00"/>
                </a:solidFill>
              </a:rPr>
              <a:t>三字經全，朱子治家格言全</a:t>
            </a:r>
            <a:br>
              <a:rPr lang="zh-TW" altLang="en-US" dirty="0" smtClean="0">
                <a:solidFill>
                  <a:srgbClr val="FFFF00"/>
                </a:solidFill>
              </a:rPr>
            </a:br>
            <a:r>
              <a:rPr lang="zh-TW" altLang="en-US" dirty="0" smtClean="0">
                <a:solidFill>
                  <a:srgbClr val="FFFF00"/>
                </a:solidFill>
              </a:rPr>
              <a:t>千字文全，百孝經全</a:t>
            </a:r>
            <a:br>
              <a:rPr lang="zh-TW" altLang="en-US" dirty="0" smtClean="0">
                <a:solidFill>
                  <a:srgbClr val="FFFF00"/>
                </a:solidFill>
              </a:rPr>
            </a:br>
            <a:r>
              <a:rPr lang="zh-TW" altLang="en-US" dirty="0" smtClean="0">
                <a:solidFill>
                  <a:srgbClr val="FFFF00"/>
                </a:solidFill>
              </a:rPr>
              <a:t>心經，清靜經，彌勒真經</a:t>
            </a:r>
            <a:br>
              <a:rPr lang="zh-TW" altLang="en-US" dirty="0" smtClean="0">
                <a:solidFill>
                  <a:srgbClr val="FFFF00"/>
                </a:solidFill>
              </a:rPr>
            </a:br>
            <a:r>
              <a:rPr lang="zh-TW" altLang="en-US" dirty="0" smtClean="0">
                <a:solidFill>
                  <a:srgbClr val="FFFF00"/>
                </a:solidFill>
              </a:rPr>
              <a:t>共</a:t>
            </a:r>
            <a:r>
              <a:rPr lang="en-US" altLang="zh-TW" dirty="0" smtClean="0">
                <a:solidFill>
                  <a:srgbClr val="FFFF00"/>
                </a:solidFill>
              </a:rPr>
              <a:t>12</a:t>
            </a:r>
            <a:r>
              <a:rPr lang="zh-TW" altLang="en-US" dirty="0" smtClean="0">
                <a:solidFill>
                  <a:srgbClr val="FFFF00"/>
                </a:solidFill>
              </a:rPr>
              <a:t>段</a:t>
            </a:r>
            <a:br>
              <a:rPr lang="zh-TW" altLang="en-US" dirty="0" smtClean="0">
                <a:solidFill>
                  <a:srgbClr val="FFFF00"/>
                </a:solidFill>
              </a:rPr>
            </a:br>
            <a:r>
              <a:rPr lang="zh-TW" altLang="en-US" dirty="0" smtClean="0">
                <a:solidFill>
                  <a:srgbClr val="FFFF00"/>
                </a:solidFill>
              </a:rPr>
              <a:t>透過方式，堅持到底，優秀媽媽就是孩子的觀世音菩薩</a:t>
            </a:r>
            <a:endParaRPr lang="en-US" altLang="zh-TW" dirty="0" smtClean="0">
              <a:solidFill>
                <a:srgbClr val="FFFF00"/>
              </a:solidFill>
            </a:endParaRP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4" name="圖片 3" descr="12718073_1023009661092016_6994436854578104400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6446" y="500042"/>
            <a:ext cx="2986094" cy="49768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00B050"/>
                </a:solidFill>
              </a:rPr>
              <a:t>14</a:t>
            </a:r>
            <a:r>
              <a:rPr lang="zh-TW" altLang="en-US" b="1" dirty="0" smtClean="0">
                <a:solidFill>
                  <a:srgbClr val="00B050"/>
                </a:solidFill>
              </a:rPr>
              <a:t>段陳宥瑋</a:t>
            </a:r>
            <a:r>
              <a:rPr lang="en-US" altLang="zh-TW" b="1" dirty="0" smtClean="0">
                <a:solidFill>
                  <a:srgbClr val="00B050"/>
                </a:solidFill>
              </a:rPr>
              <a:t>/</a:t>
            </a:r>
            <a:r>
              <a:rPr lang="zh-TW" altLang="en-US" b="1" dirty="0" smtClean="0">
                <a:solidFill>
                  <a:srgbClr val="00B050"/>
                </a:solidFill>
              </a:rPr>
              <a:t>小六</a:t>
            </a:r>
            <a:r>
              <a:rPr lang="en-US" altLang="zh-TW" b="1" dirty="0" smtClean="0">
                <a:solidFill>
                  <a:srgbClr val="00B050"/>
                </a:solidFill>
              </a:rPr>
              <a:t>/</a:t>
            </a:r>
            <a:r>
              <a:rPr lang="zh-TW" altLang="en-US" b="1" dirty="0" smtClean="0">
                <a:solidFill>
                  <a:srgbClr val="00B050"/>
                </a:solidFill>
              </a:rPr>
              <a:t>文雅國小</a:t>
            </a:r>
            <a:endParaRPr lang="zh-TW" altLang="en-US" b="1" dirty="0">
              <a:solidFill>
                <a:srgbClr val="00B050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b="1" dirty="0" smtClean="0">
                <a:solidFill>
                  <a:srgbClr val="FFFF00"/>
                </a:solidFill>
              </a:rPr>
              <a:t>2013</a:t>
            </a:r>
            <a:r>
              <a:rPr lang="zh-TW" altLang="en-US" b="1" dirty="0" smtClean="0">
                <a:solidFill>
                  <a:srgbClr val="FFFF00"/>
                </a:solidFill>
              </a:rPr>
              <a:t>考</a:t>
            </a:r>
            <a:r>
              <a:rPr lang="en-US" altLang="zh-TW" b="1" dirty="0" smtClean="0">
                <a:solidFill>
                  <a:srgbClr val="FFFF00"/>
                </a:solidFill>
              </a:rPr>
              <a:t>7</a:t>
            </a:r>
            <a:r>
              <a:rPr lang="zh-TW" altLang="en-US" b="1" dirty="0" smtClean="0">
                <a:solidFill>
                  <a:srgbClr val="FFFF00"/>
                </a:solidFill>
              </a:rPr>
              <a:t>段</a:t>
            </a:r>
            <a:r>
              <a:rPr lang="en-US" altLang="zh-TW" b="1" dirty="0" smtClean="0">
                <a:solidFill>
                  <a:srgbClr val="FFFF00"/>
                </a:solidFill>
              </a:rPr>
              <a:t>/2014</a:t>
            </a:r>
            <a:r>
              <a:rPr lang="zh-TW" altLang="en-US" b="1" dirty="0" smtClean="0">
                <a:solidFill>
                  <a:srgbClr val="FFFF00"/>
                </a:solidFill>
              </a:rPr>
              <a:t>考</a:t>
            </a:r>
            <a:r>
              <a:rPr lang="en-US" altLang="zh-TW" b="1" dirty="0" smtClean="0">
                <a:solidFill>
                  <a:srgbClr val="FFFF00"/>
                </a:solidFill>
              </a:rPr>
              <a:t>11</a:t>
            </a:r>
            <a:r>
              <a:rPr lang="zh-TW" altLang="en-US" b="1" dirty="0" smtClean="0">
                <a:solidFill>
                  <a:srgbClr val="FFFF00"/>
                </a:solidFill>
              </a:rPr>
              <a:t>段</a:t>
            </a:r>
            <a:r>
              <a:rPr lang="en-US" altLang="zh-TW" b="1" dirty="0" smtClean="0">
                <a:solidFill>
                  <a:srgbClr val="FFFF00"/>
                </a:solidFill>
              </a:rPr>
              <a:t>/2015</a:t>
            </a:r>
            <a:r>
              <a:rPr lang="zh-TW" altLang="en-US" b="1" dirty="0" smtClean="0">
                <a:solidFill>
                  <a:srgbClr val="FFFF00"/>
                </a:solidFill>
              </a:rPr>
              <a:t>考</a:t>
            </a:r>
            <a:r>
              <a:rPr lang="en-US" altLang="zh-TW" b="1" dirty="0" smtClean="0">
                <a:solidFill>
                  <a:srgbClr val="FFFF00"/>
                </a:solidFill>
              </a:rPr>
              <a:t>14</a:t>
            </a:r>
            <a:r>
              <a:rPr lang="zh-TW" altLang="en-US" b="1" dirty="0" smtClean="0">
                <a:solidFill>
                  <a:srgbClr val="FFFF00"/>
                </a:solidFill>
              </a:rPr>
              <a:t>段</a:t>
            </a:r>
            <a:r>
              <a:rPr lang="en-US" altLang="zh-TW" b="1" dirty="0" smtClean="0">
                <a:solidFill>
                  <a:srgbClr val="FFFF00"/>
                </a:solidFill>
              </a:rPr>
              <a:t>/</a:t>
            </a:r>
            <a:r>
              <a:rPr lang="zh-TW" altLang="en-US" b="1" dirty="0" smtClean="0">
                <a:solidFill>
                  <a:srgbClr val="FF0000"/>
                </a:solidFill>
              </a:rPr>
              <a:t>聽覺啟發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endParaRPr lang="en-US" altLang="zh-TW" sz="2600" b="1" dirty="0" smtClean="0">
              <a:solidFill>
                <a:srgbClr val="FFFF00"/>
              </a:solidFill>
            </a:endParaRPr>
          </a:p>
          <a:p>
            <a:r>
              <a:rPr lang="zh-TW" altLang="en-US" sz="2600" b="1" dirty="0" smtClean="0">
                <a:solidFill>
                  <a:srgbClr val="FFFF00"/>
                </a:solidFill>
              </a:rPr>
              <a:t>大學，中庸，論語</a:t>
            </a:r>
            <a:r>
              <a:rPr lang="en-US" altLang="zh-TW" sz="2600" b="1" dirty="0" smtClean="0">
                <a:solidFill>
                  <a:srgbClr val="FFFF00"/>
                </a:solidFill>
              </a:rPr>
              <a:t>2</a:t>
            </a:r>
            <a:r>
              <a:rPr lang="zh-TW" altLang="en-US" sz="2600" b="1" dirty="0" smtClean="0">
                <a:solidFill>
                  <a:srgbClr val="FFFF00"/>
                </a:solidFill>
              </a:rPr>
              <a:t>段，</a:t>
            </a:r>
            <a:br>
              <a:rPr lang="zh-TW" altLang="en-US" sz="2600" b="1" dirty="0" smtClean="0">
                <a:solidFill>
                  <a:srgbClr val="FFFF00"/>
                </a:solidFill>
              </a:rPr>
            </a:br>
            <a:r>
              <a:rPr lang="zh-TW" altLang="en-US" sz="2600" b="1" dirty="0" smtClean="0">
                <a:solidFill>
                  <a:srgbClr val="FFFF00"/>
                </a:solidFill>
              </a:rPr>
              <a:t>老子</a:t>
            </a:r>
            <a:r>
              <a:rPr lang="en-US" altLang="zh-TW" sz="2600" b="1" dirty="0" smtClean="0">
                <a:solidFill>
                  <a:srgbClr val="FFFF00"/>
                </a:solidFill>
              </a:rPr>
              <a:t>2</a:t>
            </a:r>
            <a:r>
              <a:rPr lang="zh-TW" altLang="en-US" sz="2600" b="1" dirty="0" smtClean="0">
                <a:solidFill>
                  <a:srgbClr val="FFFF00"/>
                </a:solidFill>
              </a:rPr>
              <a:t>段，孝經全文，唐詩</a:t>
            </a:r>
            <a:r>
              <a:rPr lang="en-US" altLang="zh-TW" sz="2600" b="1" dirty="0" smtClean="0">
                <a:solidFill>
                  <a:srgbClr val="FFFF00"/>
                </a:solidFill>
              </a:rPr>
              <a:t>90_320</a:t>
            </a:r>
            <a:r>
              <a:rPr lang="zh-TW" altLang="en-US" sz="2600" b="1" dirty="0" smtClean="0">
                <a:solidFill>
                  <a:srgbClr val="FFFF00"/>
                </a:solidFill>
              </a:rPr>
              <a:t>首</a:t>
            </a:r>
            <a:r>
              <a:rPr lang="en-US" altLang="zh-TW" sz="2600" b="1" dirty="0" smtClean="0">
                <a:solidFill>
                  <a:srgbClr val="FFFF00"/>
                </a:solidFill>
              </a:rPr>
              <a:t>2</a:t>
            </a:r>
            <a:r>
              <a:rPr lang="zh-TW" altLang="en-US" sz="2600" b="1" dirty="0" smtClean="0">
                <a:solidFill>
                  <a:srgbClr val="FFFF00"/>
                </a:solidFill>
              </a:rPr>
              <a:t>段，</a:t>
            </a:r>
            <a:br>
              <a:rPr lang="zh-TW" altLang="en-US" sz="2600" b="1" dirty="0" smtClean="0">
                <a:solidFill>
                  <a:srgbClr val="FFFF00"/>
                </a:solidFill>
              </a:rPr>
            </a:br>
            <a:r>
              <a:rPr lang="zh-TW" altLang="en-US" sz="2600" b="1" dirty="0" smtClean="0">
                <a:solidFill>
                  <a:srgbClr val="FFFF00"/>
                </a:solidFill>
              </a:rPr>
              <a:t>百孝經，弟子規，三字經，千字文，心經，清靜經，彌勒真經，，百孝經聖訓</a:t>
            </a:r>
            <a:r>
              <a:rPr lang="en-US" altLang="zh-TW" sz="2600" b="1" dirty="0" smtClean="0">
                <a:solidFill>
                  <a:srgbClr val="FFFF00"/>
                </a:solidFill>
              </a:rPr>
              <a:t>1-28</a:t>
            </a:r>
            <a:r>
              <a:rPr lang="zh-TW" altLang="en-US" sz="2600" b="1" dirty="0" smtClean="0">
                <a:solidFill>
                  <a:srgbClr val="FFFF00"/>
                </a:solidFill>
              </a:rPr>
              <a:t>篇，詩經</a:t>
            </a:r>
            <a:r>
              <a:rPr lang="en-US" altLang="zh-TW" sz="2600" b="1" dirty="0" smtClean="0">
                <a:solidFill>
                  <a:srgbClr val="FFFF00"/>
                </a:solidFill>
              </a:rPr>
              <a:t>1</a:t>
            </a:r>
            <a:r>
              <a:rPr lang="zh-TW" altLang="en-US" sz="2600" b="1" dirty="0" smtClean="0">
                <a:solidFill>
                  <a:srgbClr val="FFFF00"/>
                </a:solidFill>
              </a:rPr>
              <a:t>段</a:t>
            </a:r>
            <a:br>
              <a:rPr lang="zh-TW" altLang="en-US" sz="2600" b="1" dirty="0" smtClean="0">
                <a:solidFill>
                  <a:srgbClr val="FFFF00"/>
                </a:solidFill>
              </a:rPr>
            </a:br>
            <a:r>
              <a:rPr lang="zh-TW" altLang="en-US" sz="2600" b="1" dirty="0" smtClean="0">
                <a:solidFill>
                  <a:srgbClr val="FFFF00"/>
                </a:solidFill>
              </a:rPr>
              <a:t>共</a:t>
            </a:r>
            <a:r>
              <a:rPr lang="en-US" altLang="zh-TW" sz="2600" b="1" dirty="0" smtClean="0">
                <a:solidFill>
                  <a:srgbClr val="FFFF00"/>
                </a:solidFill>
              </a:rPr>
              <a:t>14</a:t>
            </a:r>
            <a:r>
              <a:rPr lang="zh-TW" altLang="en-US" sz="2600" b="1" dirty="0" smtClean="0">
                <a:solidFill>
                  <a:srgbClr val="FFFF00"/>
                </a:solidFill>
              </a:rPr>
              <a:t>段⋯⋯</a:t>
            </a:r>
            <a:r>
              <a:rPr lang="zh-TW" altLang="en-US" sz="2600" b="1" dirty="0" smtClean="0"/>
              <a:t/>
            </a:r>
            <a:br>
              <a:rPr lang="zh-TW" altLang="en-US" sz="2600" b="1" dirty="0" smtClean="0"/>
            </a:br>
            <a:endParaRPr lang="zh-TW" altLang="en-US" sz="2600" b="1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zh-TW" altLang="en-US" dirty="0" smtClean="0"/>
          </a:p>
          <a:p>
            <a:endParaRPr lang="zh-TW" altLang="en-US" dirty="0" smtClean="0"/>
          </a:p>
          <a:p>
            <a:endParaRPr lang="zh-TW" altLang="en-US" dirty="0"/>
          </a:p>
        </p:txBody>
      </p:sp>
      <p:pic>
        <p:nvPicPr>
          <p:cNvPr id="9" name="圖片 8" descr="12795426_1023018827757766_4481796017864057078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4942" y="1857364"/>
            <a:ext cx="2982519" cy="3976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00B050"/>
                </a:solidFill>
              </a:rPr>
              <a:t>9</a:t>
            </a:r>
            <a:r>
              <a:rPr lang="zh-TW" altLang="en-US" b="1" dirty="0" smtClean="0">
                <a:solidFill>
                  <a:srgbClr val="00B050"/>
                </a:solidFill>
              </a:rPr>
              <a:t>段陳黛儀</a:t>
            </a:r>
            <a:r>
              <a:rPr lang="en-US" altLang="zh-TW" b="1" dirty="0" smtClean="0">
                <a:solidFill>
                  <a:srgbClr val="00B050"/>
                </a:solidFill>
              </a:rPr>
              <a:t>/</a:t>
            </a:r>
            <a:r>
              <a:rPr lang="zh-TW" altLang="en-US" b="1" dirty="0" smtClean="0">
                <a:solidFill>
                  <a:srgbClr val="00B050"/>
                </a:solidFill>
              </a:rPr>
              <a:t>小三文雅國小</a:t>
            </a:r>
            <a:endParaRPr lang="zh-TW" altLang="en-US" b="1" dirty="0">
              <a:solidFill>
                <a:srgbClr val="00B050"/>
              </a:solidFill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>
          <a:xfrm>
            <a:off x="357158" y="1357298"/>
            <a:ext cx="4140230" cy="1092214"/>
          </a:xfrm>
        </p:spPr>
        <p:txBody>
          <a:bodyPr/>
          <a:lstStyle/>
          <a:p>
            <a:r>
              <a:rPr lang="en-US" altLang="zh-TW" dirty="0" smtClean="0"/>
              <a:t>2013</a:t>
            </a:r>
            <a:r>
              <a:rPr lang="zh-TW" altLang="en-US" dirty="0" smtClean="0"/>
              <a:t>年考</a:t>
            </a:r>
            <a:r>
              <a:rPr lang="en-US" altLang="zh-TW" dirty="0" smtClean="0"/>
              <a:t>1</a:t>
            </a:r>
            <a:r>
              <a:rPr lang="zh-TW" altLang="en-US" dirty="0" smtClean="0"/>
              <a:t>段</a:t>
            </a:r>
            <a:r>
              <a:rPr lang="en-US" altLang="zh-TW" dirty="0" smtClean="0"/>
              <a:t>/2014</a:t>
            </a:r>
            <a:r>
              <a:rPr lang="zh-TW" altLang="en-US" dirty="0" smtClean="0"/>
              <a:t>年考</a:t>
            </a:r>
            <a:r>
              <a:rPr lang="en-US" altLang="zh-TW" dirty="0" smtClean="0"/>
              <a:t>8</a:t>
            </a:r>
            <a:r>
              <a:rPr lang="zh-TW" altLang="en-US" dirty="0" smtClean="0"/>
              <a:t>段</a:t>
            </a:r>
            <a:r>
              <a:rPr lang="en-US" altLang="zh-TW" dirty="0" smtClean="0"/>
              <a:t>/2015</a:t>
            </a:r>
            <a:r>
              <a:rPr lang="zh-TW" altLang="en-US" dirty="0" smtClean="0"/>
              <a:t>年考</a:t>
            </a:r>
            <a:r>
              <a:rPr lang="en-US" altLang="zh-TW" dirty="0" smtClean="0"/>
              <a:t>9</a:t>
            </a:r>
            <a:r>
              <a:rPr lang="zh-TW" altLang="en-US" dirty="0" smtClean="0"/>
              <a:t>段</a:t>
            </a:r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b="1" dirty="0" smtClean="0">
                <a:solidFill>
                  <a:srgbClr val="FFFF00"/>
                </a:solidFill>
              </a:rPr>
              <a:t>9</a:t>
            </a:r>
            <a:r>
              <a:rPr lang="zh-TW" altLang="en-US" b="1" dirty="0" smtClean="0">
                <a:solidFill>
                  <a:srgbClr val="FFFF00"/>
                </a:solidFill>
              </a:rPr>
              <a:t>段</a:t>
            </a:r>
            <a:endParaRPr lang="en-US" altLang="zh-TW" b="1" dirty="0" smtClean="0">
              <a:solidFill>
                <a:srgbClr val="FFFF00"/>
              </a:solidFill>
            </a:endParaRPr>
          </a:p>
          <a:p>
            <a:r>
              <a:rPr lang="zh-TW" altLang="en-US" b="1" dirty="0" smtClean="0">
                <a:solidFill>
                  <a:srgbClr val="FFFF00"/>
                </a:solidFill>
              </a:rPr>
              <a:t>心經</a:t>
            </a:r>
            <a:r>
              <a:rPr lang="en-US" altLang="zh-TW" b="1" dirty="0" smtClean="0">
                <a:solidFill>
                  <a:srgbClr val="FFFF00"/>
                </a:solidFill>
              </a:rPr>
              <a:t>.</a:t>
            </a:r>
            <a:r>
              <a:rPr lang="zh-TW" altLang="en-US" b="1" dirty="0" smtClean="0">
                <a:solidFill>
                  <a:srgbClr val="FFFF00"/>
                </a:solidFill>
              </a:rPr>
              <a:t>清靜經</a:t>
            </a:r>
            <a:r>
              <a:rPr lang="en-US" altLang="zh-TW" b="1" dirty="0" smtClean="0">
                <a:solidFill>
                  <a:srgbClr val="FFFF00"/>
                </a:solidFill>
              </a:rPr>
              <a:t>.</a:t>
            </a:r>
            <a:r>
              <a:rPr lang="zh-TW" altLang="en-US" b="1" dirty="0" smtClean="0">
                <a:solidFill>
                  <a:srgbClr val="FFFF00"/>
                </a:solidFill>
              </a:rPr>
              <a:t>彌勒真經</a:t>
            </a:r>
            <a:endParaRPr lang="en-US" altLang="zh-TW" b="1" dirty="0" smtClean="0">
              <a:solidFill>
                <a:srgbClr val="FFFF00"/>
              </a:solidFill>
            </a:endParaRPr>
          </a:p>
          <a:p>
            <a:r>
              <a:rPr lang="zh-TW" altLang="en-US" b="1" dirty="0" smtClean="0">
                <a:solidFill>
                  <a:srgbClr val="FFFF00"/>
                </a:solidFill>
              </a:rPr>
              <a:t>百孝經聖訓</a:t>
            </a:r>
            <a:endParaRPr lang="en-US" altLang="zh-TW" b="1" dirty="0" smtClean="0">
              <a:solidFill>
                <a:srgbClr val="FFFF00"/>
              </a:solidFill>
            </a:endParaRPr>
          </a:p>
          <a:p>
            <a:r>
              <a:rPr lang="zh-TW" altLang="en-US" b="1" dirty="0" smtClean="0">
                <a:solidFill>
                  <a:srgbClr val="FFFF00"/>
                </a:solidFill>
              </a:rPr>
              <a:t>三字經</a:t>
            </a:r>
            <a:r>
              <a:rPr lang="en-US" altLang="zh-TW" b="1" dirty="0" smtClean="0">
                <a:solidFill>
                  <a:srgbClr val="FFFF00"/>
                </a:solidFill>
              </a:rPr>
              <a:t>.</a:t>
            </a:r>
            <a:r>
              <a:rPr lang="zh-TW" altLang="en-US" b="1" dirty="0" smtClean="0">
                <a:solidFill>
                  <a:srgbClr val="FFFF00"/>
                </a:solidFill>
              </a:rPr>
              <a:t>朱子治家格言</a:t>
            </a:r>
            <a:endParaRPr lang="en-US" altLang="zh-TW" b="1" dirty="0" smtClean="0">
              <a:solidFill>
                <a:srgbClr val="FFFF00"/>
              </a:solidFill>
            </a:endParaRPr>
          </a:p>
          <a:p>
            <a:r>
              <a:rPr lang="zh-TW" altLang="en-US" b="1" dirty="0" smtClean="0">
                <a:solidFill>
                  <a:srgbClr val="FFFF00"/>
                </a:solidFill>
              </a:rPr>
              <a:t>百孝經</a:t>
            </a:r>
            <a:r>
              <a:rPr lang="en-US" altLang="zh-TW" b="1" dirty="0" smtClean="0">
                <a:solidFill>
                  <a:srgbClr val="FFFF00"/>
                </a:solidFill>
              </a:rPr>
              <a:t>.</a:t>
            </a:r>
            <a:r>
              <a:rPr lang="zh-TW" altLang="en-US" b="1" dirty="0" smtClean="0">
                <a:solidFill>
                  <a:srgbClr val="FFFF00"/>
                </a:solidFill>
              </a:rPr>
              <a:t>弟子規</a:t>
            </a:r>
            <a:endParaRPr lang="en-US" altLang="zh-TW" b="1" dirty="0" smtClean="0">
              <a:solidFill>
                <a:srgbClr val="FFFF00"/>
              </a:solidFill>
            </a:endParaRPr>
          </a:p>
          <a:p>
            <a:r>
              <a:rPr lang="zh-TW" altLang="en-US" b="1" dirty="0" smtClean="0">
                <a:solidFill>
                  <a:srgbClr val="FFFF00"/>
                </a:solidFill>
              </a:rPr>
              <a:t>唐詩</a:t>
            </a:r>
            <a:r>
              <a:rPr lang="en-US" altLang="zh-TW" b="1" dirty="0" smtClean="0">
                <a:solidFill>
                  <a:srgbClr val="FFFF00"/>
                </a:solidFill>
              </a:rPr>
              <a:t>320-170</a:t>
            </a:r>
          </a:p>
          <a:p>
            <a:r>
              <a:rPr lang="zh-TW" altLang="en-US" b="1" dirty="0" smtClean="0">
                <a:solidFill>
                  <a:srgbClr val="FFFF00"/>
                </a:solidFill>
              </a:rPr>
              <a:t>老子</a:t>
            </a:r>
            <a:r>
              <a:rPr lang="en-US" altLang="zh-TW" b="1" dirty="0" smtClean="0">
                <a:solidFill>
                  <a:srgbClr val="FFFF00"/>
                </a:solidFill>
              </a:rPr>
              <a:t>2</a:t>
            </a:r>
            <a:r>
              <a:rPr lang="zh-TW" altLang="en-US" b="1" dirty="0" smtClean="0">
                <a:solidFill>
                  <a:srgbClr val="FFFF00"/>
                </a:solidFill>
              </a:rPr>
              <a:t>段</a:t>
            </a:r>
            <a:endParaRPr lang="en-US" altLang="zh-TW" b="1" dirty="0" smtClean="0">
              <a:solidFill>
                <a:srgbClr val="FFFF00"/>
              </a:solidFill>
            </a:endParaRPr>
          </a:p>
          <a:p>
            <a:r>
              <a:rPr lang="zh-TW" altLang="en-US" b="1" dirty="0" smtClean="0">
                <a:solidFill>
                  <a:srgbClr val="FFFF00"/>
                </a:solidFill>
              </a:rPr>
              <a:t>論語</a:t>
            </a:r>
            <a:endParaRPr lang="en-US" altLang="zh-TW" b="1" dirty="0" smtClean="0">
              <a:solidFill>
                <a:srgbClr val="FFFF00"/>
              </a:solidFill>
            </a:endParaRPr>
          </a:p>
          <a:p>
            <a:r>
              <a:rPr lang="zh-TW" altLang="en-US" b="1" dirty="0" smtClean="0">
                <a:solidFill>
                  <a:srgbClr val="FFFF00"/>
                </a:solidFill>
              </a:rPr>
              <a:t>孝經</a:t>
            </a:r>
            <a:endParaRPr lang="en-US" altLang="zh-TW" b="1" dirty="0" smtClean="0">
              <a:solidFill>
                <a:srgbClr val="FFFF00"/>
              </a:solidFill>
            </a:endParaRPr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9" name="內容版面配置區 8" descr="40237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181203" y="2459038"/>
            <a:ext cx="2969419" cy="3959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7772400" cy="91440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B0F0"/>
                </a:solidFill>
              </a:rPr>
              <a:t>陳俊睿</a:t>
            </a:r>
            <a:r>
              <a:rPr lang="en-US" altLang="zh-TW" dirty="0" smtClean="0"/>
              <a:t>.</a:t>
            </a:r>
            <a:r>
              <a:rPr lang="zh-TW" altLang="en-US" dirty="0" smtClean="0"/>
              <a:t>大森林幼稚園</a:t>
            </a:r>
            <a:r>
              <a:rPr lang="en-US" altLang="zh-TW" dirty="0" smtClean="0"/>
              <a:t>.</a:t>
            </a:r>
            <a:r>
              <a:rPr lang="zh-TW" altLang="en-US" dirty="0" smtClean="0"/>
              <a:t>大班讀全美幼稚園</a:t>
            </a:r>
            <a:r>
              <a:rPr lang="en-US" altLang="zh-TW" dirty="0" smtClean="0"/>
              <a:t>.</a:t>
            </a:r>
            <a:r>
              <a:rPr lang="zh-TW" altLang="en-US" dirty="0" smtClean="0"/>
              <a:t>剛來大楓時是小班</a:t>
            </a:r>
            <a:endParaRPr lang="zh-TW" altLang="en-US" dirty="0"/>
          </a:p>
        </p:txBody>
      </p:sp>
      <p:sp>
        <p:nvSpPr>
          <p:cNvPr id="10" name="文字版面配置區 9"/>
          <p:cNvSpPr>
            <a:spLocks noGrp="1"/>
          </p:cNvSpPr>
          <p:nvPr>
            <p:ph type="body" sz="half" idx="3"/>
          </p:nvPr>
        </p:nvSpPr>
        <p:spPr>
          <a:xfrm>
            <a:off x="4214811" y="1571612"/>
            <a:ext cx="4929190" cy="1143008"/>
          </a:xfrm>
        </p:spPr>
        <p:txBody>
          <a:bodyPr>
            <a:normAutofit fontScale="77500" lnSpcReduction="20000"/>
          </a:bodyPr>
          <a:lstStyle/>
          <a:p>
            <a:r>
              <a:rPr lang="zh-TW" altLang="en-US" dirty="0" smtClean="0">
                <a:solidFill>
                  <a:srgbClr val="FFFF00"/>
                </a:solidFill>
              </a:rPr>
              <a:t>大學</a:t>
            </a:r>
            <a:r>
              <a:rPr lang="en-US" altLang="zh-TW" dirty="0" smtClean="0">
                <a:solidFill>
                  <a:srgbClr val="FFFF00"/>
                </a:solidFill>
              </a:rPr>
              <a:t>.</a:t>
            </a:r>
            <a:r>
              <a:rPr lang="zh-TW" altLang="en-US" dirty="0" smtClean="0">
                <a:solidFill>
                  <a:srgbClr val="FFFF00"/>
                </a:solidFill>
              </a:rPr>
              <a:t>中庸</a:t>
            </a:r>
            <a:r>
              <a:rPr lang="en-US" altLang="zh-TW" dirty="0" smtClean="0">
                <a:solidFill>
                  <a:srgbClr val="FFFF00"/>
                </a:solidFill>
              </a:rPr>
              <a:t>.</a:t>
            </a:r>
            <a:r>
              <a:rPr lang="zh-TW" altLang="en-US" dirty="0" smtClean="0">
                <a:solidFill>
                  <a:srgbClr val="FFFF00"/>
                </a:solidFill>
              </a:rPr>
              <a:t>老子</a:t>
            </a:r>
            <a:r>
              <a:rPr lang="en-US" altLang="zh-TW" dirty="0" smtClean="0">
                <a:solidFill>
                  <a:srgbClr val="FFFF00"/>
                </a:solidFill>
              </a:rPr>
              <a:t>2</a:t>
            </a:r>
            <a:r>
              <a:rPr lang="zh-TW" altLang="en-US" dirty="0" smtClean="0">
                <a:solidFill>
                  <a:srgbClr val="FFFF00"/>
                </a:solidFill>
              </a:rPr>
              <a:t>段</a:t>
            </a:r>
            <a:r>
              <a:rPr lang="en-US" altLang="zh-TW" dirty="0" smtClean="0">
                <a:solidFill>
                  <a:srgbClr val="FFFF00"/>
                </a:solidFill>
              </a:rPr>
              <a:t>.</a:t>
            </a:r>
            <a:r>
              <a:rPr lang="zh-TW" altLang="en-US" dirty="0" smtClean="0">
                <a:solidFill>
                  <a:srgbClr val="FFFF00"/>
                </a:solidFill>
              </a:rPr>
              <a:t>弟子規</a:t>
            </a:r>
            <a:r>
              <a:rPr lang="en-US" altLang="zh-TW" dirty="0" smtClean="0">
                <a:solidFill>
                  <a:srgbClr val="FFFF00"/>
                </a:solidFill>
              </a:rPr>
              <a:t>.</a:t>
            </a:r>
            <a:r>
              <a:rPr lang="zh-TW" altLang="en-US" dirty="0" smtClean="0">
                <a:solidFill>
                  <a:srgbClr val="FFFF00"/>
                </a:solidFill>
              </a:rPr>
              <a:t>三字經</a:t>
            </a:r>
            <a:r>
              <a:rPr lang="en-US" altLang="zh-TW" dirty="0" smtClean="0">
                <a:solidFill>
                  <a:srgbClr val="FFFF00"/>
                </a:solidFill>
              </a:rPr>
              <a:t>.</a:t>
            </a:r>
            <a:r>
              <a:rPr lang="zh-TW" altLang="en-US" dirty="0" smtClean="0">
                <a:solidFill>
                  <a:srgbClr val="FFFF00"/>
                </a:solidFill>
              </a:rPr>
              <a:t>千字文</a:t>
            </a:r>
            <a:r>
              <a:rPr lang="en-US" altLang="zh-TW" dirty="0" smtClean="0">
                <a:solidFill>
                  <a:srgbClr val="FFFF00"/>
                </a:solidFill>
              </a:rPr>
              <a:t>.</a:t>
            </a:r>
            <a:r>
              <a:rPr lang="zh-TW" altLang="en-US" dirty="0" smtClean="0">
                <a:solidFill>
                  <a:srgbClr val="FFFF00"/>
                </a:solidFill>
              </a:rPr>
              <a:t>莊子</a:t>
            </a:r>
            <a:r>
              <a:rPr lang="en-US" altLang="zh-TW" dirty="0" smtClean="0">
                <a:solidFill>
                  <a:srgbClr val="FFFF00"/>
                </a:solidFill>
              </a:rPr>
              <a:t>.</a:t>
            </a:r>
            <a:r>
              <a:rPr lang="zh-TW" altLang="en-US" dirty="0" smtClean="0">
                <a:solidFill>
                  <a:srgbClr val="FFFF00"/>
                </a:solidFill>
              </a:rPr>
              <a:t>心經</a:t>
            </a:r>
            <a:r>
              <a:rPr lang="en-US" altLang="zh-TW" dirty="0" smtClean="0">
                <a:solidFill>
                  <a:srgbClr val="FFFF00"/>
                </a:solidFill>
              </a:rPr>
              <a:t>.</a:t>
            </a:r>
            <a:r>
              <a:rPr lang="zh-TW" altLang="en-US" dirty="0" smtClean="0">
                <a:solidFill>
                  <a:srgbClr val="FFFF00"/>
                </a:solidFill>
              </a:rPr>
              <a:t>清靜經</a:t>
            </a:r>
            <a:r>
              <a:rPr lang="en-US" altLang="zh-TW" dirty="0" smtClean="0">
                <a:solidFill>
                  <a:srgbClr val="FFFF00"/>
                </a:solidFill>
              </a:rPr>
              <a:t>.</a:t>
            </a:r>
            <a:r>
              <a:rPr lang="zh-TW" altLang="en-US" dirty="0" smtClean="0">
                <a:solidFill>
                  <a:srgbClr val="FFFF00"/>
                </a:solidFill>
              </a:rPr>
              <a:t>彌勒真經</a:t>
            </a:r>
            <a:r>
              <a:rPr lang="en-US" altLang="zh-TW" dirty="0" smtClean="0">
                <a:solidFill>
                  <a:srgbClr val="FFFF00"/>
                </a:solidFill>
              </a:rPr>
              <a:t>.</a:t>
            </a:r>
            <a:r>
              <a:rPr lang="zh-TW" altLang="en-US" dirty="0" smtClean="0">
                <a:solidFill>
                  <a:srgbClr val="FFFF00"/>
                </a:solidFill>
              </a:rPr>
              <a:t>朱子唐詩</a:t>
            </a:r>
            <a:r>
              <a:rPr lang="en-US" altLang="zh-TW" dirty="0" smtClean="0">
                <a:solidFill>
                  <a:srgbClr val="FFFF00"/>
                </a:solidFill>
              </a:rPr>
              <a:t>320-170.</a:t>
            </a:r>
            <a:r>
              <a:rPr lang="zh-TW" altLang="en-US" dirty="0" smtClean="0">
                <a:solidFill>
                  <a:srgbClr val="FFFF00"/>
                </a:solidFill>
              </a:rPr>
              <a:t>聖訓</a:t>
            </a:r>
            <a:r>
              <a:rPr lang="en-US" altLang="zh-TW" dirty="0" smtClean="0">
                <a:solidFill>
                  <a:srgbClr val="FFFF00"/>
                </a:solidFill>
              </a:rPr>
              <a:t>.1-28</a:t>
            </a:r>
          </a:p>
          <a:p>
            <a:r>
              <a:rPr lang="zh-TW" altLang="en-US" dirty="0" smtClean="0">
                <a:solidFill>
                  <a:srgbClr val="FFFF00"/>
                </a:solidFill>
              </a:rPr>
              <a:t>˙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13" name="文字版面配置區 7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dirty="0" smtClean="0">
                <a:solidFill>
                  <a:srgbClr val="FFFF00"/>
                </a:solidFill>
              </a:rPr>
              <a:t>2013</a:t>
            </a:r>
            <a:r>
              <a:rPr lang="zh-TW" altLang="en-US" dirty="0" smtClean="0">
                <a:solidFill>
                  <a:srgbClr val="FFFF00"/>
                </a:solidFill>
              </a:rPr>
              <a:t>考</a:t>
            </a:r>
            <a:r>
              <a:rPr lang="en-US" altLang="zh-TW" dirty="0" smtClean="0">
                <a:solidFill>
                  <a:srgbClr val="FFFF00"/>
                </a:solidFill>
              </a:rPr>
              <a:t>1</a:t>
            </a:r>
            <a:r>
              <a:rPr lang="zh-TW" altLang="en-US" dirty="0" smtClean="0">
                <a:solidFill>
                  <a:srgbClr val="FFFF00"/>
                </a:solidFill>
              </a:rPr>
              <a:t>段</a:t>
            </a:r>
            <a:r>
              <a:rPr lang="en-US" altLang="zh-TW" dirty="0" smtClean="0">
                <a:solidFill>
                  <a:srgbClr val="FFFF00"/>
                </a:solidFill>
              </a:rPr>
              <a:t>2014</a:t>
            </a:r>
            <a:r>
              <a:rPr lang="zh-TW" altLang="en-US" dirty="0" smtClean="0">
                <a:solidFill>
                  <a:srgbClr val="FFFF00"/>
                </a:solidFill>
              </a:rPr>
              <a:t>考</a:t>
            </a:r>
            <a:r>
              <a:rPr lang="en-US" altLang="zh-TW" dirty="0" smtClean="0">
                <a:solidFill>
                  <a:srgbClr val="FFFF00"/>
                </a:solidFill>
              </a:rPr>
              <a:t>8</a:t>
            </a:r>
            <a:r>
              <a:rPr lang="zh-TW" altLang="en-US" dirty="0" smtClean="0">
                <a:solidFill>
                  <a:srgbClr val="FFFF00"/>
                </a:solidFill>
              </a:rPr>
              <a:t>段</a:t>
            </a:r>
            <a:r>
              <a:rPr lang="en-US" altLang="zh-TW" dirty="0" smtClean="0">
                <a:solidFill>
                  <a:srgbClr val="FFFF00"/>
                </a:solidFill>
              </a:rPr>
              <a:t>2015</a:t>
            </a:r>
            <a:r>
              <a:rPr lang="zh-TW" altLang="en-US" dirty="0" smtClean="0">
                <a:solidFill>
                  <a:srgbClr val="FFFF00"/>
                </a:solidFill>
              </a:rPr>
              <a:t>考</a:t>
            </a:r>
            <a:r>
              <a:rPr lang="en-US" altLang="zh-TW" dirty="0" smtClean="0">
                <a:solidFill>
                  <a:srgbClr val="FFFF00"/>
                </a:solidFill>
              </a:rPr>
              <a:t>12</a:t>
            </a:r>
            <a:r>
              <a:rPr lang="zh-TW" altLang="en-US" dirty="0" smtClean="0">
                <a:solidFill>
                  <a:srgbClr val="FFFF00"/>
                </a:solidFill>
              </a:rPr>
              <a:t>段</a:t>
            </a:r>
          </a:p>
          <a:p>
            <a:endParaRPr lang="zh-TW" altLang="en-US" dirty="0"/>
          </a:p>
        </p:txBody>
      </p:sp>
      <p:pic>
        <p:nvPicPr>
          <p:cNvPr id="14" name="內容版面配置區 13" descr="189647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57200" y="2923238"/>
            <a:ext cx="4040188" cy="3030825"/>
          </a:xfrm>
        </p:spPr>
      </p:pic>
      <p:pic>
        <p:nvPicPr>
          <p:cNvPr id="15" name="內容版面配置區 11" descr="189646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478384" y="2459038"/>
            <a:ext cx="2375056" cy="3959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00B050"/>
                </a:solidFill>
              </a:rPr>
              <a:t>2</a:t>
            </a:r>
            <a:r>
              <a:rPr lang="zh-TW" altLang="en-US" dirty="0" smtClean="0">
                <a:solidFill>
                  <a:srgbClr val="00B050"/>
                </a:solidFill>
              </a:rPr>
              <a:t>段何辰昱</a:t>
            </a:r>
            <a:r>
              <a:rPr lang="en-US" altLang="zh-TW" dirty="0" smtClean="0">
                <a:solidFill>
                  <a:srgbClr val="00B050"/>
                </a:solidFill>
              </a:rPr>
              <a:t>(</a:t>
            </a:r>
            <a:r>
              <a:rPr lang="zh-TW" altLang="en-US" dirty="0" smtClean="0">
                <a:solidFill>
                  <a:srgbClr val="00B050"/>
                </a:solidFill>
              </a:rPr>
              <a:t>豐田國小</a:t>
            </a:r>
            <a:r>
              <a:rPr lang="en-US" altLang="zh-TW" dirty="0" smtClean="0">
                <a:solidFill>
                  <a:srgbClr val="00B050"/>
                </a:solidFill>
              </a:rPr>
              <a:t>)</a:t>
            </a:r>
            <a:endParaRPr lang="zh-TW" altLang="en-US" dirty="0">
              <a:solidFill>
                <a:srgbClr val="00B050"/>
              </a:solidFill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 smtClean="0"/>
              <a:t>2</a:t>
            </a:r>
            <a:r>
              <a:rPr lang="zh-TW" altLang="en-US" sz="3200" dirty="0" smtClean="0"/>
              <a:t>個月</a:t>
            </a:r>
            <a:endParaRPr lang="zh-TW" altLang="en-US" sz="3200" dirty="0"/>
          </a:p>
        </p:txBody>
      </p:sp>
      <p:sp>
        <p:nvSpPr>
          <p:cNvPr id="7" name="內容版面配置區 6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/>
              <a:t>百孝經</a:t>
            </a:r>
            <a:r>
              <a:rPr lang="en-US" altLang="zh-TW" sz="3600" dirty="0" smtClean="0"/>
              <a:t>.</a:t>
            </a:r>
            <a:r>
              <a:rPr lang="zh-TW" altLang="en-US" sz="3600" dirty="0" smtClean="0"/>
              <a:t>弟子規</a:t>
            </a:r>
            <a:endParaRPr lang="en-US" altLang="zh-TW" sz="3600" dirty="0" smtClean="0"/>
          </a:p>
          <a:p>
            <a:r>
              <a:rPr lang="zh-TW" altLang="en-US" sz="3600" dirty="0" smtClean="0"/>
              <a:t>彌勒真經</a:t>
            </a:r>
            <a:endParaRPr lang="en-US" altLang="zh-TW" sz="3600" dirty="0" smtClean="0"/>
          </a:p>
          <a:p>
            <a:r>
              <a:rPr lang="zh-TW" altLang="en-US" sz="3600" dirty="0" smtClean="0"/>
              <a:t>心經</a:t>
            </a:r>
            <a:endParaRPr lang="en-US" altLang="zh-TW" sz="3600" dirty="0" smtClean="0"/>
          </a:p>
          <a:p>
            <a:r>
              <a:rPr lang="zh-TW" altLang="en-US" sz="3600" dirty="0" smtClean="0"/>
              <a:t>清靜經</a:t>
            </a:r>
            <a:endParaRPr lang="zh-TW" altLang="en-US" sz="3600" dirty="0"/>
          </a:p>
        </p:txBody>
      </p:sp>
      <p:pic>
        <p:nvPicPr>
          <p:cNvPr id="11" name="內容版面配置區 10" descr="168324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072067" y="1782240"/>
            <a:ext cx="2781614" cy="46360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00B050"/>
                </a:solidFill>
              </a:rPr>
              <a:t>2</a:t>
            </a:r>
            <a:r>
              <a:rPr lang="zh-TW" altLang="en-US" dirty="0" smtClean="0">
                <a:solidFill>
                  <a:srgbClr val="00B050"/>
                </a:solidFill>
              </a:rPr>
              <a:t>段陳信宏</a:t>
            </a:r>
            <a:r>
              <a:rPr lang="en-US" altLang="zh-TW" dirty="0" smtClean="0">
                <a:solidFill>
                  <a:srgbClr val="00B050"/>
                </a:solidFill>
              </a:rPr>
              <a:t>(</a:t>
            </a:r>
            <a:r>
              <a:rPr lang="zh-TW" altLang="en-US" dirty="0" smtClean="0">
                <a:solidFill>
                  <a:srgbClr val="00B050"/>
                </a:solidFill>
              </a:rPr>
              <a:t>仁美國小</a:t>
            </a:r>
            <a:r>
              <a:rPr lang="en-US" altLang="zh-TW" dirty="0" smtClean="0">
                <a:solidFill>
                  <a:srgbClr val="00B050"/>
                </a:solidFill>
              </a:rPr>
              <a:t>)</a:t>
            </a:r>
            <a:endParaRPr lang="zh-TW" altLang="en-US" dirty="0">
              <a:solidFill>
                <a:srgbClr val="00B050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/>
              <a:t>2</a:t>
            </a:r>
            <a:r>
              <a:rPr lang="zh-TW" altLang="en-US" sz="2800" dirty="0" smtClean="0"/>
              <a:t>個月</a:t>
            </a:r>
            <a:endParaRPr lang="zh-TW" altLang="en-US" sz="2800" dirty="0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百孝經</a:t>
            </a:r>
            <a:endParaRPr lang="en-US" altLang="zh-TW" sz="3200" dirty="0" smtClean="0"/>
          </a:p>
          <a:p>
            <a:r>
              <a:rPr lang="zh-TW" altLang="en-US" sz="3200" dirty="0" smtClean="0"/>
              <a:t>弟子規</a:t>
            </a:r>
            <a:endParaRPr lang="en-US" altLang="zh-TW" sz="3200" dirty="0" smtClean="0"/>
          </a:p>
          <a:p>
            <a:r>
              <a:rPr lang="zh-TW" altLang="en-US" sz="3200" dirty="0" smtClean="0"/>
              <a:t>彌勒真經</a:t>
            </a:r>
            <a:endParaRPr lang="en-US" altLang="zh-TW" sz="3200" dirty="0" smtClean="0"/>
          </a:p>
          <a:p>
            <a:r>
              <a:rPr lang="zh-TW" altLang="en-US" sz="3200" dirty="0" smtClean="0"/>
              <a:t>心經</a:t>
            </a:r>
            <a:endParaRPr lang="en-US" altLang="zh-TW" sz="3200" dirty="0" smtClean="0"/>
          </a:p>
          <a:p>
            <a:r>
              <a:rPr lang="zh-TW" altLang="en-US" sz="3200" dirty="0" smtClean="0"/>
              <a:t>清靜經</a:t>
            </a:r>
            <a:endParaRPr lang="zh-TW" altLang="en-US" sz="3200" dirty="0"/>
          </a:p>
        </p:txBody>
      </p:sp>
      <p:pic>
        <p:nvPicPr>
          <p:cNvPr id="7" name="內容版面配置區 6" descr="168324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3071802" y="1357298"/>
            <a:ext cx="2947039" cy="49117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B050"/>
                </a:solidFill>
              </a:rPr>
              <a:t>姐妹</a:t>
            </a:r>
            <a:endParaRPr lang="zh-TW" altLang="en-US" dirty="0">
              <a:solidFill>
                <a:srgbClr val="00B050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6</a:t>
            </a:r>
            <a:r>
              <a:rPr lang="zh-TW" altLang="en-US" dirty="0" smtClean="0"/>
              <a:t>段張宇萱</a:t>
            </a:r>
            <a:r>
              <a:rPr lang="en-US" altLang="zh-TW" dirty="0" smtClean="0"/>
              <a:t>/</a:t>
            </a:r>
            <a:r>
              <a:rPr lang="zh-TW" altLang="en-US" dirty="0" smtClean="0"/>
              <a:t>國小</a:t>
            </a:r>
            <a:r>
              <a:rPr lang="en-US" altLang="zh-TW" dirty="0" smtClean="0"/>
              <a:t>5</a:t>
            </a:r>
            <a:r>
              <a:rPr lang="zh-TW" altLang="en-US" dirty="0" smtClean="0"/>
              <a:t>大明國小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altLang="zh-TW" dirty="0" smtClean="0"/>
              <a:t>6</a:t>
            </a:r>
            <a:r>
              <a:rPr lang="zh-TW" altLang="en-US" dirty="0" smtClean="0"/>
              <a:t>段張宇彤</a:t>
            </a:r>
            <a:r>
              <a:rPr lang="en-US" altLang="zh-TW" dirty="0" smtClean="0"/>
              <a:t>/</a:t>
            </a:r>
            <a:r>
              <a:rPr lang="zh-TW" altLang="en-US" dirty="0" smtClean="0"/>
              <a:t>國小</a:t>
            </a:r>
            <a:r>
              <a:rPr lang="en-US" altLang="zh-TW" dirty="0" smtClean="0"/>
              <a:t>2</a:t>
            </a:r>
            <a:r>
              <a:rPr lang="zh-TW" altLang="en-US" dirty="0" smtClean="0"/>
              <a:t>大明國小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zh-TW" altLang="en-US" dirty="0" smtClean="0"/>
              <a:t>大學</a:t>
            </a:r>
            <a:endParaRPr lang="en-US" altLang="zh-TW" dirty="0" smtClean="0"/>
          </a:p>
          <a:p>
            <a:r>
              <a:rPr lang="zh-TW" altLang="en-US" dirty="0" smtClean="0"/>
              <a:t>孝經</a:t>
            </a:r>
            <a:endParaRPr lang="en-US" altLang="zh-TW" dirty="0" smtClean="0"/>
          </a:p>
          <a:p>
            <a:r>
              <a:rPr lang="zh-TW" altLang="en-US" dirty="0" smtClean="0"/>
              <a:t>百孝經</a:t>
            </a:r>
            <a:endParaRPr lang="en-US" altLang="zh-TW" dirty="0" smtClean="0"/>
          </a:p>
          <a:p>
            <a:r>
              <a:rPr lang="zh-TW" altLang="en-US" dirty="0" smtClean="0"/>
              <a:t>弟子規</a:t>
            </a:r>
            <a:endParaRPr lang="en-US" altLang="zh-TW" dirty="0" smtClean="0"/>
          </a:p>
          <a:p>
            <a:r>
              <a:rPr lang="zh-TW" altLang="en-US" dirty="0" smtClean="0"/>
              <a:t>千字文</a:t>
            </a:r>
            <a:endParaRPr lang="en-US" altLang="zh-TW" dirty="0" smtClean="0"/>
          </a:p>
          <a:p>
            <a:r>
              <a:rPr lang="zh-TW" altLang="en-US" dirty="0" smtClean="0"/>
              <a:t>彌勒真經</a:t>
            </a:r>
            <a:endParaRPr lang="en-US" altLang="zh-TW" dirty="0" smtClean="0"/>
          </a:p>
          <a:p>
            <a:r>
              <a:rPr lang="zh-TW" altLang="en-US" dirty="0" smtClean="0"/>
              <a:t>心經</a:t>
            </a:r>
            <a:endParaRPr lang="en-US" altLang="zh-TW" dirty="0" smtClean="0"/>
          </a:p>
          <a:p>
            <a:r>
              <a:rPr lang="zh-TW" altLang="en-US" dirty="0" smtClean="0"/>
              <a:t>清靜經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zh-TW" altLang="en-US" dirty="0" smtClean="0"/>
              <a:t>大學</a:t>
            </a:r>
            <a:endParaRPr lang="en-US" altLang="zh-TW" dirty="0" smtClean="0"/>
          </a:p>
          <a:p>
            <a:r>
              <a:rPr lang="zh-TW" altLang="en-US" dirty="0" smtClean="0"/>
              <a:t>孝經</a:t>
            </a:r>
            <a:endParaRPr lang="en-US" altLang="zh-TW" dirty="0" smtClean="0"/>
          </a:p>
          <a:p>
            <a:r>
              <a:rPr lang="zh-TW" altLang="en-US" dirty="0" smtClean="0"/>
              <a:t>百孝經</a:t>
            </a:r>
            <a:endParaRPr lang="en-US" altLang="zh-TW" dirty="0" smtClean="0"/>
          </a:p>
          <a:p>
            <a:r>
              <a:rPr lang="zh-TW" altLang="en-US" dirty="0" smtClean="0"/>
              <a:t>弟子規</a:t>
            </a:r>
            <a:endParaRPr lang="en-US" altLang="zh-TW" dirty="0" smtClean="0"/>
          </a:p>
          <a:p>
            <a:r>
              <a:rPr lang="zh-TW" altLang="en-US" dirty="0" smtClean="0"/>
              <a:t>千字文</a:t>
            </a:r>
            <a:endParaRPr lang="en-US" altLang="zh-TW" dirty="0" smtClean="0"/>
          </a:p>
          <a:p>
            <a:r>
              <a:rPr lang="zh-TW" altLang="en-US" dirty="0" smtClean="0"/>
              <a:t>彌勒真經</a:t>
            </a:r>
            <a:endParaRPr lang="en-US" altLang="zh-TW" dirty="0" smtClean="0"/>
          </a:p>
          <a:p>
            <a:r>
              <a:rPr lang="zh-TW" altLang="en-US" dirty="0" smtClean="0"/>
              <a:t>心經</a:t>
            </a:r>
            <a:endParaRPr lang="en-US" altLang="zh-TW" dirty="0" smtClean="0"/>
          </a:p>
          <a:p>
            <a:r>
              <a:rPr lang="zh-TW" altLang="en-US" dirty="0" smtClean="0"/>
              <a:t>清靜經</a:t>
            </a:r>
          </a:p>
          <a:p>
            <a:endParaRPr lang="zh-TW" altLang="en-US" dirty="0"/>
          </a:p>
        </p:txBody>
      </p:sp>
      <p:pic>
        <p:nvPicPr>
          <p:cNvPr id="7" name="圖片 6" descr="1683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84" y="2571744"/>
            <a:ext cx="2300289" cy="3833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zh-TW" altLang="en-US" sz="4800" b="1" dirty="0" smtClean="0"/>
              <a:t>     </a:t>
            </a:r>
            <a:r>
              <a:rPr lang="zh-TW" altLang="en-US" sz="4800" b="1" dirty="0" smtClean="0">
                <a:solidFill>
                  <a:schemeClr val="accent1">
                    <a:lumMod val="75000"/>
                  </a:schemeClr>
                </a:solidFill>
              </a:rPr>
              <a:t>上天</a:t>
            </a:r>
            <a:r>
              <a:rPr lang="zh-TW" altLang="en-US" sz="4800" b="1" dirty="0" smtClean="0"/>
              <a:t> </a:t>
            </a:r>
            <a:r>
              <a:rPr lang="zh-TW" altLang="en-US" sz="4800" dirty="0" smtClean="0"/>
              <a:t>跟我開了一個玩笑</a:t>
            </a:r>
            <a:endParaRPr lang="zh-TW" altLang="en-US" sz="4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96</a:t>
            </a:r>
            <a:r>
              <a:rPr lang="zh-TW" altLang="en-US" dirty="0" smtClean="0"/>
              <a:t>年</a:t>
            </a:r>
            <a:r>
              <a:rPr lang="en-US" altLang="zh-TW" dirty="0" smtClean="0"/>
              <a:t>5/5….</a:t>
            </a:r>
            <a:r>
              <a:rPr lang="zh-TW" altLang="en-US" dirty="0" smtClean="0"/>
              <a:t>老二出生</a:t>
            </a:r>
            <a:r>
              <a:rPr lang="en-US" altLang="zh-TW" dirty="0" smtClean="0"/>
              <a:t>..</a:t>
            </a:r>
            <a:r>
              <a:rPr lang="zh-TW" altLang="en-US" dirty="0" smtClean="0"/>
              <a:t>全家人非常期待</a:t>
            </a:r>
            <a:r>
              <a:rPr lang="en-US" altLang="zh-TW" dirty="0" smtClean="0"/>
              <a:t>…</a:t>
            </a:r>
          </a:p>
          <a:p>
            <a:endParaRPr lang="zh-TW" altLang="en-US" dirty="0"/>
          </a:p>
        </p:txBody>
      </p:sp>
      <p:pic>
        <p:nvPicPr>
          <p:cNvPr id="6" name="圖片 5" descr="孜嫻5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2500306"/>
            <a:ext cx="3143272" cy="3929090"/>
          </a:xfrm>
          <a:prstGeom prst="rect">
            <a:avLst/>
          </a:prstGeom>
        </p:spPr>
      </p:pic>
      <p:pic>
        <p:nvPicPr>
          <p:cNvPr id="1028" name="Picture 4" descr="C:\Users\Chen\AppData\Local\Microsoft\Windows\Temporary Internet Files\Content.IE5\0V6F0N04\150px-StarIconGold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3286124"/>
            <a:ext cx="687651" cy="660145"/>
          </a:xfrm>
          <a:prstGeom prst="rect">
            <a:avLst/>
          </a:prstGeom>
          <a:noFill/>
        </p:spPr>
      </p:pic>
      <p:pic>
        <p:nvPicPr>
          <p:cNvPr id="1029" name="Picture 5" descr="C:\Users\Chen\AppData\Local\Microsoft\Windows\Temporary Internet Files\Content.IE5\0V6F0N04\150px-StarIconGold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4786322"/>
            <a:ext cx="1524132" cy="1463167"/>
          </a:xfrm>
          <a:prstGeom prst="rect">
            <a:avLst/>
          </a:prstGeom>
          <a:noFill/>
        </p:spPr>
      </p:pic>
      <p:pic>
        <p:nvPicPr>
          <p:cNvPr id="1030" name="Picture 6" descr="C:\Users\Chen\AppData\Local\Microsoft\Windows\Temporary Internet Files\Content.IE5\0V6F0N04\150px-StarIconGold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1857364"/>
            <a:ext cx="1524132" cy="14631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57158" y="714356"/>
            <a:ext cx="550071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 smtClean="0"/>
              <a:t>讀經這條路，就像ㄧ杯茶</a:t>
            </a:r>
            <a:br>
              <a:rPr lang="zh-TW" altLang="en-US" sz="4000" dirty="0" smtClean="0"/>
            </a:br>
            <a:r>
              <a:rPr lang="zh-TW" altLang="en-US" sz="4000" dirty="0" smtClean="0"/>
              <a:t>會苦一陣子，但不會苦ㄧ輩子</a:t>
            </a:r>
            <a:br>
              <a:rPr lang="zh-TW" altLang="en-US" sz="4000" dirty="0" smtClean="0"/>
            </a:br>
            <a:r>
              <a:rPr lang="zh-TW" altLang="en-US" sz="4000" dirty="0" smtClean="0"/>
              <a:t>因為突破第</a:t>
            </a:r>
            <a:r>
              <a:rPr lang="en-US" altLang="zh-TW" sz="4000" dirty="0" smtClean="0"/>
              <a:t>10</a:t>
            </a:r>
            <a:r>
              <a:rPr lang="zh-TW" altLang="en-US" sz="4000" dirty="0" smtClean="0"/>
              <a:t>段，再來</a:t>
            </a:r>
            <a:r>
              <a:rPr lang="en-US" altLang="zh-TW" sz="4000" dirty="0" smtClean="0"/>
              <a:t>20</a:t>
            </a:r>
            <a:r>
              <a:rPr lang="zh-TW" altLang="en-US" sz="4000" dirty="0" smtClean="0"/>
              <a:t>段，，</a:t>
            </a:r>
            <a:br>
              <a:rPr lang="zh-TW" altLang="en-US" sz="4000" dirty="0" smtClean="0"/>
            </a:br>
            <a:r>
              <a:rPr lang="zh-TW" altLang="en-US" sz="4000" dirty="0" smtClean="0"/>
              <a:t>就像喝茶，慢慢回甘的開始</a:t>
            </a:r>
            <a:endParaRPr lang="zh-TW" altLang="en-US" sz="4000" dirty="0"/>
          </a:p>
        </p:txBody>
      </p:sp>
      <p:pic>
        <p:nvPicPr>
          <p:cNvPr id="8" name="圖片 7" descr="1683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6446" y="1381110"/>
            <a:ext cx="2986094" cy="49768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 smtClean="0"/>
              <a:t>長期讀經，是全腦潛能開發，堅持讀經的最後，會得到</a:t>
            </a:r>
            <a:r>
              <a:rPr lang="en-US" altLang="zh-TW" sz="2800" dirty="0" smtClean="0"/>
              <a:t>4</a:t>
            </a:r>
            <a:r>
              <a:rPr lang="zh-TW" altLang="en-US" sz="2800" dirty="0" smtClean="0"/>
              <a:t>個字，</a:t>
            </a:r>
            <a:br>
              <a:rPr lang="zh-TW" altLang="en-US" sz="2800" dirty="0" smtClean="0"/>
            </a:br>
            <a:r>
              <a:rPr lang="zh-TW" altLang="en-US" sz="2800" dirty="0" smtClean="0"/>
              <a:t>融，會，貫，通，，，</a:t>
            </a:r>
            <a:br>
              <a:rPr lang="zh-TW" altLang="en-US" sz="2800" dirty="0" smtClean="0"/>
            </a:br>
            <a:r>
              <a:rPr lang="zh-TW" altLang="en-US" sz="2800" dirty="0" smtClean="0"/>
              <a:t>孩子的一生就一次，值得我們投資</a:t>
            </a:r>
            <a:br>
              <a:rPr lang="zh-TW" altLang="en-US" sz="2800" dirty="0" smtClean="0"/>
            </a:br>
            <a:endParaRPr lang="zh-TW" altLang="en-US" sz="2800" dirty="0"/>
          </a:p>
        </p:txBody>
      </p:sp>
      <p:pic>
        <p:nvPicPr>
          <p:cNvPr id="9" name="內容版面配置區 8" descr="1682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5918" y="2487136"/>
            <a:ext cx="5836463" cy="38261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92D050"/>
                </a:solidFill>
              </a:rPr>
              <a:t>10</a:t>
            </a:r>
            <a:r>
              <a:rPr lang="zh-TW" altLang="en-US" b="1" dirty="0" smtClean="0">
                <a:solidFill>
                  <a:srgbClr val="92D050"/>
                </a:solidFill>
              </a:rPr>
              <a:t>段</a:t>
            </a:r>
            <a:r>
              <a:rPr lang="en-US" altLang="zh-TW" b="1" dirty="0" smtClean="0">
                <a:solidFill>
                  <a:srgbClr val="92D050"/>
                </a:solidFill>
              </a:rPr>
              <a:t>/</a:t>
            </a:r>
            <a:r>
              <a:rPr lang="zh-TW" altLang="en-US" b="1" dirty="0" smtClean="0">
                <a:solidFill>
                  <a:srgbClr val="92D050"/>
                </a:solidFill>
              </a:rPr>
              <a:t>小二</a:t>
            </a:r>
            <a:r>
              <a:rPr lang="en-US" altLang="zh-TW" b="1" dirty="0" smtClean="0">
                <a:solidFill>
                  <a:srgbClr val="92D050"/>
                </a:solidFill>
              </a:rPr>
              <a:t>/</a:t>
            </a:r>
            <a:r>
              <a:rPr lang="zh-TW" altLang="en-US" b="1" dirty="0" smtClean="0">
                <a:solidFill>
                  <a:srgbClr val="92D050"/>
                </a:solidFill>
              </a:rPr>
              <a:t>大明國小</a:t>
            </a:r>
            <a:endParaRPr lang="zh-TW" altLang="en-US" b="1" dirty="0">
              <a:solidFill>
                <a:srgbClr val="92D050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>
          <a:xfrm>
            <a:off x="428596" y="1500175"/>
            <a:ext cx="4074348" cy="4796290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</a:rPr>
              <a:t>大學</a:t>
            </a:r>
            <a:endParaRPr lang="en-US" altLang="zh-TW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</a:rPr>
              <a:t>中庸</a:t>
            </a:r>
            <a:endParaRPr lang="en-US" altLang="zh-TW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</a:rPr>
              <a:t>老子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</a:rPr>
              <a:t>段</a:t>
            </a:r>
            <a:endParaRPr lang="en-US" altLang="zh-TW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</a:rPr>
              <a:t>孝經全文</a:t>
            </a:r>
            <a:endParaRPr lang="en-US" altLang="zh-TW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</a:rPr>
              <a:t>百孝經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</a:rPr>
              <a:t>弟子規</a:t>
            </a:r>
            <a:endParaRPr lang="en-US" altLang="zh-TW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</a:rPr>
              <a:t>三字經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</a:rPr>
              <a:t>朱子</a:t>
            </a:r>
            <a:endParaRPr lang="en-US" altLang="zh-TW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</a:rPr>
              <a:t>唐詩</a:t>
            </a:r>
            <a:endParaRPr lang="en-US" altLang="zh-TW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</a:rPr>
              <a:t>千字文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</a:rPr>
              <a:t>彌勒真經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</a:rPr>
              <a:t>心經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</a:rPr>
              <a:t>清靜經</a:t>
            </a:r>
            <a:endParaRPr lang="en-US" altLang="zh-TW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zh-TW" altLang="en-US" dirty="0"/>
          </a:p>
        </p:txBody>
      </p:sp>
      <p:pic>
        <p:nvPicPr>
          <p:cNvPr id="9" name="內容版面配置區 8" descr="16832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12042" y="1214438"/>
            <a:ext cx="2929890" cy="48831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00B050"/>
                </a:solidFill>
              </a:rPr>
              <a:t>9</a:t>
            </a:r>
            <a:r>
              <a:rPr lang="zh-TW" altLang="en-US" dirty="0" smtClean="0">
                <a:solidFill>
                  <a:srgbClr val="00B050"/>
                </a:solidFill>
              </a:rPr>
              <a:t>段莊士宏</a:t>
            </a:r>
            <a:r>
              <a:rPr lang="en-US" altLang="zh-TW" dirty="0" smtClean="0">
                <a:solidFill>
                  <a:srgbClr val="00B050"/>
                </a:solidFill>
              </a:rPr>
              <a:t>/</a:t>
            </a:r>
            <a:r>
              <a:rPr lang="zh-TW" altLang="en-US" dirty="0" smtClean="0">
                <a:solidFill>
                  <a:srgbClr val="00B050"/>
                </a:solidFill>
              </a:rPr>
              <a:t>小五</a:t>
            </a:r>
            <a:r>
              <a:rPr lang="en-US" altLang="zh-TW" dirty="0" smtClean="0">
                <a:solidFill>
                  <a:srgbClr val="00B050"/>
                </a:solidFill>
              </a:rPr>
              <a:t>/</a:t>
            </a:r>
            <a:r>
              <a:rPr lang="zh-TW" altLang="en-US" dirty="0" smtClean="0">
                <a:solidFill>
                  <a:srgbClr val="00B050"/>
                </a:solidFill>
              </a:rPr>
              <a:t>大明國小</a:t>
            </a:r>
            <a:r>
              <a:rPr lang="en-US" altLang="zh-TW" dirty="0" smtClean="0">
                <a:solidFill>
                  <a:srgbClr val="00B050"/>
                </a:solidFill>
              </a:rPr>
              <a:t/>
            </a:r>
            <a:br>
              <a:rPr lang="en-US" altLang="zh-TW" dirty="0" smtClean="0">
                <a:solidFill>
                  <a:srgbClr val="00B050"/>
                </a:solidFill>
              </a:rPr>
            </a:br>
            <a:endParaRPr lang="zh-TW" altLang="en-US" dirty="0">
              <a:solidFill>
                <a:srgbClr val="00B050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>
          <a:xfrm>
            <a:off x="285720" y="1500174"/>
            <a:ext cx="4217224" cy="5082042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大學</a:t>
            </a:r>
            <a:endParaRPr lang="en-US" altLang="zh-TW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zh-TW" alt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老子</a:t>
            </a:r>
            <a:r>
              <a:rPr lang="en-US" altLang="zh-TW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2</a:t>
            </a:r>
            <a:r>
              <a:rPr lang="zh-TW" alt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段</a:t>
            </a:r>
            <a:endParaRPr lang="en-US" altLang="zh-TW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zh-TW" alt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孝經</a:t>
            </a:r>
            <a:endParaRPr lang="en-US" altLang="zh-TW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zh-TW" alt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百孝經</a:t>
            </a:r>
            <a:r>
              <a:rPr lang="en-US" altLang="zh-TW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.</a:t>
            </a:r>
            <a:r>
              <a:rPr lang="zh-TW" alt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弟子規</a:t>
            </a:r>
            <a:endParaRPr lang="en-US" altLang="zh-TW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zh-TW" alt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唐詩</a:t>
            </a:r>
            <a:r>
              <a:rPr lang="en-US" altLang="zh-TW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320-170</a:t>
            </a:r>
          </a:p>
          <a:p>
            <a:r>
              <a:rPr lang="zh-TW" alt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三字經</a:t>
            </a:r>
            <a:r>
              <a:rPr lang="en-US" altLang="zh-TW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.</a:t>
            </a:r>
            <a:r>
              <a:rPr lang="zh-TW" alt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朱子</a:t>
            </a:r>
            <a:endParaRPr lang="en-US" altLang="zh-TW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zh-TW" alt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千字文</a:t>
            </a:r>
            <a:endParaRPr lang="en-US" altLang="zh-TW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zh-TW" alt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彌勒真經</a:t>
            </a:r>
            <a:r>
              <a:rPr lang="en-US" altLang="zh-TW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.</a:t>
            </a:r>
            <a:r>
              <a:rPr lang="zh-TW" alt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心經</a:t>
            </a:r>
            <a:r>
              <a:rPr lang="en-US" altLang="zh-TW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.</a:t>
            </a:r>
            <a:r>
              <a:rPr lang="zh-TW" alt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清靜經</a:t>
            </a:r>
            <a:endParaRPr lang="en-US" altLang="zh-TW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zh-TW" altLang="en-US" dirty="0"/>
          </a:p>
        </p:txBody>
      </p:sp>
      <p:pic>
        <p:nvPicPr>
          <p:cNvPr id="9" name="內容版面配置區 8" descr="16832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00628" y="1500174"/>
            <a:ext cx="3134677" cy="52244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dirty="0" smtClean="0">
                <a:solidFill>
                  <a:srgbClr val="FFFF00"/>
                </a:solidFill>
              </a:rPr>
              <a:t>             金光閃閃</a:t>
            </a:r>
            <a:endParaRPr lang="zh-TW" altLang="en-US" sz="4400" dirty="0">
              <a:solidFill>
                <a:srgbClr val="FFFF00"/>
              </a:solidFill>
            </a:endParaRPr>
          </a:p>
        </p:txBody>
      </p:sp>
      <p:pic>
        <p:nvPicPr>
          <p:cNvPr id="7" name="內容版面配置區 6" descr="1683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784350"/>
            <a:ext cx="7620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smtClean="0">
                <a:solidFill>
                  <a:srgbClr val="FFFF00"/>
                </a:solidFill>
              </a:rPr>
              <a:t>           太</a:t>
            </a:r>
            <a:r>
              <a:rPr lang="zh-TW" altLang="en-US" sz="5400" dirty="0" smtClean="0">
                <a:solidFill>
                  <a:srgbClr val="FFFF00"/>
                </a:solidFill>
              </a:rPr>
              <a:t>優秀了</a:t>
            </a:r>
            <a:endParaRPr lang="zh-TW" altLang="en-US" sz="5400" dirty="0">
              <a:solidFill>
                <a:srgbClr val="FFFF00"/>
              </a:solidFill>
            </a:endParaRPr>
          </a:p>
        </p:txBody>
      </p:sp>
      <p:pic>
        <p:nvPicPr>
          <p:cNvPr id="4" name="內容版面配置區 3" descr="1683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784350"/>
            <a:ext cx="7620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928662" y="1142984"/>
            <a:ext cx="650085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 smtClean="0">
                <a:solidFill>
                  <a:srgbClr val="FFFF00"/>
                </a:solidFill>
              </a:rPr>
              <a:t>別說不可能，有方法，一定可以突破</a:t>
            </a:r>
            <a:br>
              <a:rPr lang="zh-TW" altLang="en-US" sz="4000" b="1" dirty="0" smtClean="0">
                <a:solidFill>
                  <a:srgbClr val="FFFF00"/>
                </a:solidFill>
              </a:rPr>
            </a:br>
            <a:r>
              <a:rPr lang="zh-TW" altLang="en-US" sz="4000" b="1" dirty="0" smtClean="0">
                <a:solidFill>
                  <a:srgbClr val="FFFF00"/>
                </a:solidFill>
              </a:rPr>
              <a:t>一種快樂輕鬆讀經法，任何人都適用</a:t>
            </a:r>
            <a:endParaRPr lang="en-US" altLang="zh-TW" sz="4000" b="1" dirty="0" smtClean="0">
              <a:solidFill>
                <a:srgbClr val="FFFF00"/>
              </a:solidFill>
            </a:endParaRPr>
          </a:p>
          <a:p>
            <a:r>
              <a:rPr lang="zh-TW" altLang="en-US" sz="4000" b="1" dirty="0" smtClean="0">
                <a:solidFill>
                  <a:srgbClr val="FFFF00"/>
                </a:solidFill>
              </a:rPr>
              <a:t>一樣米養百樣人，所以任何人都適用的快樂無壓力讀經法</a:t>
            </a:r>
            <a:endParaRPr lang="zh-TW" altLang="en-US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 descr="開完刀第2天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28596" y="500042"/>
            <a:ext cx="1676400" cy="2095500"/>
          </a:xfrm>
        </p:spPr>
      </p:pic>
      <p:pic>
        <p:nvPicPr>
          <p:cNvPr id="8" name="內容版面配置區 7" descr="40237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6173788" y="2714620"/>
            <a:ext cx="2970212" cy="3959225"/>
          </a:xfrm>
        </p:spPr>
      </p:pic>
      <p:pic>
        <p:nvPicPr>
          <p:cNvPr id="9" name="圖片 8" descr="影像0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15140" y="-285776"/>
            <a:ext cx="2625329" cy="3500438"/>
          </a:xfrm>
          <a:prstGeom prst="rect">
            <a:avLst/>
          </a:prstGeom>
        </p:spPr>
      </p:pic>
      <p:pic>
        <p:nvPicPr>
          <p:cNvPr id="10" name="圖片 9" descr="開刀的疤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2714620"/>
            <a:ext cx="1676400" cy="2095500"/>
          </a:xfrm>
          <a:prstGeom prst="rect">
            <a:avLst/>
          </a:prstGeom>
        </p:spPr>
      </p:pic>
      <p:pic>
        <p:nvPicPr>
          <p:cNvPr id="11" name="圖片 10" descr="影像01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0"/>
            <a:ext cx="1714494" cy="2285992"/>
          </a:xfrm>
          <a:prstGeom prst="rect">
            <a:avLst/>
          </a:prstGeom>
        </p:spPr>
      </p:pic>
      <p:pic>
        <p:nvPicPr>
          <p:cNvPr id="14" name="圖片 13" descr="影像06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7686" y="357166"/>
            <a:ext cx="2000246" cy="2666995"/>
          </a:xfrm>
          <a:prstGeom prst="rect">
            <a:avLst/>
          </a:prstGeom>
        </p:spPr>
      </p:pic>
      <p:pic>
        <p:nvPicPr>
          <p:cNvPr id="15" name="圖片 14" descr="讀經會考 (76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43108" y="2357430"/>
            <a:ext cx="2108192" cy="1581144"/>
          </a:xfrm>
          <a:prstGeom prst="rect">
            <a:avLst/>
          </a:prstGeom>
        </p:spPr>
      </p:pic>
      <p:pic>
        <p:nvPicPr>
          <p:cNvPr id="16" name="圖片 15" descr="小魔法讀經班氣球博物館1 07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00232" y="4214818"/>
            <a:ext cx="2584483" cy="1938362"/>
          </a:xfrm>
          <a:prstGeom prst="rect">
            <a:avLst/>
          </a:prstGeom>
        </p:spPr>
      </p:pic>
      <p:pic>
        <p:nvPicPr>
          <p:cNvPr id="17" name="圖片 16" descr="3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00562" y="3000372"/>
            <a:ext cx="2250279" cy="3000372"/>
          </a:xfrm>
          <a:prstGeom prst="rect">
            <a:avLst/>
          </a:prstGeom>
        </p:spPr>
      </p:pic>
      <p:pic>
        <p:nvPicPr>
          <p:cNvPr id="20" name="圖片 19" descr="很害怕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7158" y="4762500"/>
            <a:ext cx="1676400" cy="2095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>
                <a:solidFill>
                  <a:srgbClr val="FFFF00"/>
                </a:solidFill>
              </a:rPr>
              <a:t>林老師</a:t>
            </a:r>
            <a:r>
              <a:rPr lang="en-US" altLang="zh-TW" sz="5400" dirty="0" smtClean="0">
                <a:solidFill>
                  <a:srgbClr val="FFFF00"/>
                </a:solidFill>
              </a:rPr>
              <a:t/>
            </a:r>
            <a:br>
              <a:rPr lang="en-US" altLang="zh-TW" sz="5400" dirty="0" smtClean="0">
                <a:solidFill>
                  <a:srgbClr val="FFFF00"/>
                </a:solidFill>
              </a:rPr>
            </a:br>
            <a:r>
              <a:rPr lang="zh-TW" altLang="en-US" sz="5400" dirty="0" smtClean="0"/>
              <a:t>快樂輕鬆</a:t>
            </a:r>
            <a:r>
              <a:rPr lang="en-US" altLang="zh-TW" sz="5400" dirty="0" smtClean="0"/>
              <a:t/>
            </a:r>
            <a:br>
              <a:rPr lang="en-US" altLang="zh-TW" sz="5400" dirty="0" smtClean="0"/>
            </a:br>
            <a:r>
              <a:rPr lang="zh-TW" altLang="en-US" sz="5400" dirty="0" smtClean="0"/>
              <a:t>無壓力讀經法</a:t>
            </a:r>
            <a:r>
              <a:rPr lang="en-US" altLang="zh-TW" sz="5400" dirty="0" smtClean="0"/>
              <a:t/>
            </a:r>
            <a:br>
              <a:rPr lang="en-US" altLang="zh-TW" sz="5400" dirty="0" smtClean="0"/>
            </a:br>
            <a:r>
              <a:rPr lang="en-US" altLang="zh-TW" sz="5400" dirty="0" smtClean="0"/>
              <a:t/>
            </a:r>
            <a:br>
              <a:rPr lang="en-US" altLang="zh-TW" sz="5400" dirty="0" smtClean="0"/>
            </a:br>
            <a:r>
              <a:rPr lang="en-US" altLang="zh-TW" sz="5400" dirty="0" smtClean="0"/>
              <a:t/>
            </a:r>
            <a:br>
              <a:rPr lang="en-US" altLang="zh-TW" sz="5400" dirty="0" smtClean="0"/>
            </a:br>
            <a:r>
              <a:rPr lang="en-US" altLang="zh-TW" sz="5400" dirty="0" smtClean="0"/>
              <a:t/>
            </a:r>
            <a:br>
              <a:rPr lang="en-US" altLang="zh-TW" sz="5400" dirty="0" smtClean="0"/>
            </a:br>
            <a:r>
              <a:rPr lang="zh-TW" altLang="en-US" sz="5400" b="1" dirty="0" smtClean="0">
                <a:solidFill>
                  <a:srgbClr val="00B050"/>
                </a:solidFill>
              </a:rPr>
              <a:t>現在跟著我一起來讀經</a:t>
            </a:r>
            <a:r>
              <a:rPr lang="en-US" altLang="zh-TW" sz="5400" b="1" dirty="0" smtClean="0">
                <a:solidFill>
                  <a:srgbClr val="00B050"/>
                </a:solidFill>
              </a:rPr>
              <a:t/>
            </a:r>
            <a:br>
              <a:rPr lang="en-US" altLang="zh-TW" sz="5400" b="1" dirty="0" smtClean="0">
                <a:solidFill>
                  <a:srgbClr val="00B050"/>
                </a:solidFill>
              </a:rPr>
            </a:br>
            <a:r>
              <a:rPr lang="en-US" altLang="zh-TW" sz="5400" dirty="0" smtClean="0"/>
              <a:t/>
            </a:r>
            <a:br>
              <a:rPr lang="en-US" altLang="zh-TW" sz="5400" dirty="0" smtClean="0"/>
            </a:br>
            <a:r>
              <a:rPr lang="en-US" altLang="zh-TW" sz="5400" dirty="0" smtClean="0"/>
              <a:t/>
            </a:r>
            <a:br>
              <a:rPr lang="en-US" altLang="zh-TW" sz="5400" dirty="0" smtClean="0"/>
            </a:br>
            <a:r>
              <a:rPr lang="en-US" altLang="zh-TW" sz="5400" dirty="0" smtClean="0"/>
              <a:t/>
            </a:r>
            <a:br>
              <a:rPr lang="en-US" altLang="zh-TW" sz="5400" dirty="0" smtClean="0"/>
            </a:br>
            <a:r>
              <a:rPr lang="en-US" altLang="zh-TW" sz="5400" dirty="0" smtClean="0"/>
              <a:t/>
            </a:r>
            <a:br>
              <a:rPr lang="en-US" altLang="zh-TW" sz="5400" dirty="0" smtClean="0"/>
            </a:br>
            <a:r>
              <a:rPr lang="en-US" altLang="zh-TW" sz="6600" dirty="0" smtClean="0"/>
              <a:t/>
            </a:r>
            <a:br>
              <a:rPr lang="en-US" altLang="zh-TW" sz="6600" dirty="0" smtClean="0"/>
            </a:br>
            <a:r>
              <a:rPr lang="en-US" altLang="zh-TW" sz="6600" dirty="0" smtClean="0"/>
              <a:t/>
            </a:r>
            <a:br>
              <a:rPr lang="en-US" altLang="zh-TW" sz="6600" dirty="0" smtClean="0"/>
            </a:br>
            <a:r>
              <a:rPr lang="en-US" altLang="zh-TW" sz="6600" dirty="0" smtClean="0"/>
              <a:t/>
            </a:r>
            <a:br>
              <a:rPr lang="en-US" altLang="zh-TW" sz="6600" dirty="0" smtClean="0"/>
            </a:br>
            <a:endParaRPr lang="zh-TW" altLang="en-US" sz="6600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64344" y="3643314"/>
            <a:ext cx="107128" cy="2653150"/>
          </a:xfrm>
        </p:spPr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5" name="內容版面配置區 4" descr="16832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29190" y="500042"/>
            <a:ext cx="2957533" cy="492922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頒獎_170211_0111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00166" y="1214422"/>
            <a:ext cx="7051696" cy="5286386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大楓高段班</a:t>
            </a:r>
            <a:r>
              <a:rPr lang="en-US" altLang="zh-TW" dirty="0" smtClean="0"/>
              <a:t>2016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464840" y="142852"/>
            <a:ext cx="4679160" cy="3515887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rgbClr val="FFFF00"/>
                </a:solidFill>
              </a:rPr>
              <a:t>陳宥瑋</a:t>
            </a:r>
            <a:r>
              <a:rPr lang="en-US" altLang="zh-TW" b="1" dirty="0" smtClean="0">
                <a:solidFill>
                  <a:srgbClr val="FFFF00"/>
                </a:solidFill>
              </a:rPr>
              <a:t>16</a:t>
            </a:r>
            <a:r>
              <a:rPr lang="zh-TW" altLang="en-US" b="1" dirty="0" smtClean="0">
                <a:solidFill>
                  <a:srgbClr val="FFFF00"/>
                </a:solidFill>
              </a:rPr>
              <a:t>段國中</a:t>
            </a:r>
            <a:r>
              <a:rPr lang="en-US" altLang="zh-TW" b="1" dirty="0" smtClean="0">
                <a:solidFill>
                  <a:srgbClr val="FFFF00"/>
                </a:solidFill>
              </a:rPr>
              <a:t>1</a:t>
            </a:r>
            <a:r>
              <a:rPr lang="zh-TW" altLang="en-US" b="1" dirty="0" smtClean="0">
                <a:solidFill>
                  <a:srgbClr val="FFFF00"/>
                </a:solidFill>
              </a:rPr>
              <a:t>年級</a:t>
            </a:r>
            <a:endParaRPr lang="en-US" altLang="zh-TW" b="1" dirty="0" smtClean="0">
              <a:solidFill>
                <a:srgbClr val="FFFF00"/>
              </a:solidFill>
            </a:endParaRPr>
          </a:p>
          <a:p>
            <a:r>
              <a:rPr lang="zh-TW" altLang="en-US" b="1" dirty="0" smtClean="0">
                <a:solidFill>
                  <a:srgbClr val="FFFF00"/>
                </a:solidFill>
              </a:rPr>
              <a:t>陳玟儒</a:t>
            </a:r>
            <a:r>
              <a:rPr lang="en-US" altLang="zh-TW" b="1" dirty="0" smtClean="0">
                <a:solidFill>
                  <a:srgbClr val="FFFF00"/>
                </a:solidFill>
              </a:rPr>
              <a:t>16</a:t>
            </a:r>
            <a:r>
              <a:rPr lang="zh-TW" altLang="en-US" b="1" dirty="0" smtClean="0">
                <a:solidFill>
                  <a:srgbClr val="FFFF00"/>
                </a:solidFill>
              </a:rPr>
              <a:t>段國小</a:t>
            </a:r>
            <a:r>
              <a:rPr lang="en-US" altLang="zh-TW" b="1" dirty="0" smtClean="0">
                <a:solidFill>
                  <a:srgbClr val="FFFF00"/>
                </a:solidFill>
              </a:rPr>
              <a:t>1</a:t>
            </a:r>
            <a:r>
              <a:rPr lang="zh-TW" altLang="en-US" b="1" dirty="0" smtClean="0">
                <a:solidFill>
                  <a:srgbClr val="FFFF00"/>
                </a:solidFill>
              </a:rPr>
              <a:t>年級</a:t>
            </a:r>
            <a:endParaRPr lang="en-US" altLang="zh-TW" b="1" dirty="0" smtClean="0">
              <a:solidFill>
                <a:srgbClr val="FFFF00"/>
              </a:solidFill>
            </a:endParaRPr>
          </a:p>
          <a:p>
            <a:r>
              <a:rPr lang="zh-TW" altLang="en-US" b="1" dirty="0" smtClean="0">
                <a:solidFill>
                  <a:srgbClr val="FFFF00"/>
                </a:solidFill>
              </a:rPr>
              <a:t>陳黛儀</a:t>
            </a:r>
            <a:r>
              <a:rPr lang="en-US" altLang="zh-TW" b="1" dirty="0" smtClean="0">
                <a:solidFill>
                  <a:srgbClr val="FFFF00"/>
                </a:solidFill>
              </a:rPr>
              <a:t>15</a:t>
            </a:r>
            <a:r>
              <a:rPr lang="zh-TW" altLang="en-US" b="1" dirty="0" smtClean="0">
                <a:solidFill>
                  <a:srgbClr val="FFFF00"/>
                </a:solidFill>
              </a:rPr>
              <a:t>段國小四年級</a:t>
            </a:r>
            <a:endParaRPr lang="en-US" altLang="zh-TW" b="1" dirty="0" smtClean="0">
              <a:solidFill>
                <a:srgbClr val="FFFF00"/>
              </a:solidFill>
            </a:endParaRPr>
          </a:p>
          <a:p>
            <a:r>
              <a:rPr lang="zh-TW" altLang="en-US" b="1" dirty="0" smtClean="0">
                <a:solidFill>
                  <a:srgbClr val="FFFF00"/>
                </a:solidFill>
              </a:rPr>
              <a:t>莊孟珊</a:t>
            </a:r>
            <a:r>
              <a:rPr lang="en-US" altLang="zh-TW" b="1" dirty="0" smtClean="0">
                <a:solidFill>
                  <a:srgbClr val="FFFF00"/>
                </a:solidFill>
              </a:rPr>
              <a:t>12</a:t>
            </a:r>
            <a:r>
              <a:rPr lang="zh-TW" altLang="en-US" b="1" dirty="0" smtClean="0">
                <a:solidFill>
                  <a:srgbClr val="FFFF00"/>
                </a:solidFill>
              </a:rPr>
              <a:t>段國小三年級</a:t>
            </a:r>
            <a:endParaRPr lang="en-US" altLang="zh-TW" b="1" dirty="0" smtClean="0">
              <a:solidFill>
                <a:srgbClr val="FFFF00"/>
              </a:solidFill>
            </a:endParaRPr>
          </a:p>
          <a:p>
            <a:r>
              <a:rPr lang="zh-TW" altLang="en-US" b="1" dirty="0" smtClean="0">
                <a:solidFill>
                  <a:srgbClr val="FFFF00"/>
                </a:solidFill>
              </a:rPr>
              <a:t>莊士宏</a:t>
            </a:r>
            <a:r>
              <a:rPr lang="en-US" altLang="zh-TW" b="1" dirty="0" smtClean="0">
                <a:solidFill>
                  <a:srgbClr val="FFFF00"/>
                </a:solidFill>
              </a:rPr>
              <a:t>12</a:t>
            </a:r>
            <a:r>
              <a:rPr lang="zh-TW" altLang="en-US" b="1" dirty="0" smtClean="0">
                <a:solidFill>
                  <a:srgbClr val="FFFF00"/>
                </a:solidFill>
              </a:rPr>
              <a:t>段國小六年級</a:t>
            </a:r>
            <a:endParaRPr lang="zh-TW" alt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     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14400" y="1000108"/>
            <a:ext cx="7772400" cy="5355452"/>
          </a:xfrm>
        </p:spPr>
        <p:txBody>
          <a:bodyPr/>
          <a:lstStyle/>
          <a:p>
            <a:r>
              <a:rPr lang="zh-TW" altLang="en-US" dirty="0" smtClean="0"/>
              <a:t>醫生說</a:t>
            </a:r>
            <a:r>
              <a:rPr lang="en-US" altLang="zh-TW" dirty="0" smtClean="0"/>
              <a:t>………….</a:t>
            </a:r>
            <a:r>
              <a:rPr lang="zh-TW" altLang="en-US" dirty="0" smtClean="0"/>
              <a:t>動脈閉鎖不全</a:t>
            </a:r>
            <a:r>
              <a:rPr lang="en-US" altLang="zh-TW" dirty="0" smtClean="0"/>
              <a:t>..</a:t>
            </a:r>
          </a:p>
          <a:p>
            <a:r>
              <a:rPr lang="zh-TW" altLang="en-US" dirty="0" smtClean="0"/>
              <a:t>所以趕快去大醫院治療</a:t>
            </a:r>
            <a:r>
              <a:rPr lang="en-US" altLang="zh-TW" dirty="0" smtClean="0"/>
              <a:t>.</a:t>
            </a:r>
          </a:p>
          <a:p>
            <a:endParaRPr lang="en-US" altLang="zh-TW" sz="6000" dirty="0" smtClean="0"/>
          </a:p>
          <a:p>
            <a:r>
              <a:rPr lang="zh-TW" altLang="en-US" sz="6000" dirty="0" smtClean="0">
                <a:solidFill>
                  <a:srgbClr val="FFC000"/>
                </a:solidFill>
                <a:latin typeface="+mj-ea"/>
                <a:ea typeface="+mj-ea"/>
              </a:rPr>
              <a:t>接下來</a:t>
            </a:r>
            <a:r>
              <a:rPr lang="en-US" altLang="zh-TW" sz="6000" dirty="0" smtClean="0">
                <a:solidFill>
                  <a:srgbClr val="FFC000"/>
                </a:solidFill>
                <a:latin typeface="+mj-ea"/>
                <a:ea typeface="+mj-ea"/>
              </a:rPr>
              <a:t>………</a:t>
            </a:r>
            <a:r>
              <a:rPr lang="zh-TW" altLang="en-US" sz="6000" dirty="0" smtClean="0">
                <a:solidFill>
                  <a:srgbClr val="FFC000"/>
                </a:solidFill>
                <a:latin typeface="+mj-ea"/>
                <a:ea typeface="+mj-ea"/>
              </a:rPr>
              <a:t>我的人生從此大轉變</a:t>
            </a:r>
            <a:r>
              <a:rPr lang="en-US" altLang="zh-TW" sz="6000" dirty="0" smtClean="0">
                <a:solidFill>
                  <a:srgbClr val="FFC000"/>
                </a:solidFill>
                <a:latin typeface="+mj-ea"/>
                <a:ea typeface="+mj-ea"/>
              </a:rPr>
              <a:t>.</a:t>
            </a:r>
            <a:r>
              <a:rPr lang="zh-TW" altLang="en-US" sz="6000" dirty="0" smtClean="0">
                <a:solidFill>
                  <a:srgbClr val="FFC000"/>
                </a:solidFill>
                <a:latin typeface="+mj-ea"/>
                <a:ea typeface="+mj-ea"/>
              </a:rPr>
              <a:t>也就是影響我</a:t>
            </a:r>
            <a:r>
              <a:rPr lang="zh-TW" altLang="en-US" sz="6000" b="1" dirty="0" smtClean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蛻變</a:t>
            </a:r>
            <a:r>
              <a:rPr lang="zh-TW" altLang="en-US" sz="6000" dirty="0" smtClean="0">
                <a:solidFill>
                  <a:srgbClr val="FFC000"/>
                </a:solidFill>
                <a:latin typeface="+mj-ea"/>
                <a:ea typeface="+mj-ea"/>
              </a:rPr>
              <a:t>的開始</a:t>
            </a:r>
            <a:endParaRPr lang="en-US" altLang="zh-TW" sz="6000" dirty="0" smtClean="0">
              <a:solidFill>
                <a:srgbClr val="FFC000"/>
              </a:solidFill>
              <a:latin typeface="+mj-ea"/>
              <a:ea typeface="+mj-ea"/>
            </a:endParaRP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 </a:t>
            </a:r>
            <a:r>
              <a:rPr lang="en-US" altLang="zh-TW" dirty="0" smtClean="0"/>
              <a:t>2016</a:t>
            </a:r>
            <a:r>
              <a:rPr lang="zh-TW" altLang="en-US" dirty="0" smtClean="0"/>
              <a:t>年     </a:t>
            </a:r>
            <a:r>
              <a:rPr lang="zh-TW" altLang="en-US" dirty="0" smtClean="0">
                <a:solidFill>
                  <a:srgbClr val="FF0000"/>
                </a:solidFill>
              </a:rPr>
              <a:t>再見證奇蹟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5" name="內容版面配置區 4" descr="頒獎_170211_010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285992"/>
            <a:ext cx="4286280" cy="3821286"/>
          </a:xfr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 smtClean="0"/>
              <a:t>陳玟儒 </a:t>
            </a:r>
            <a:endParaRPr lang="en-US" altLang="zh-TW" dirty="0" smtClean="0"/>
          </a:p>
          <a:p>
            <a:r>
              <a:rPr lang="zh-TW" altLang="en-US" dirty="0" smtClean="0"/>
              <a:t>葫蘆墩國小</a:t>
            </a:r>
            <a:r>
              <a:rPr lang="en-US" altLang="zh-TW" dirty="0" smtClean="0"/>
              <a:t>1</a:t>
            </a:r>
            <a:r>
              <a:rPr lang="zh-TW" altLang="en-US" dirty="0" smtClean="0"/>
              <a:t>年級</a:t>
            </a:r>
            <a:endParaRPr lang="en-US" altLang="zh-TW" dirty="0" smtClean="0"/>
          </a:p>
          <a:p>
            <a:r>
              <a:rPr lang="en-US" altLang="zh-TW" dirty="0" smtClean="0"/>
              <a:t>16</a:t>
            </a:r>
            <a:r>
              <a:rPr lang="zh-TW" altLang="en-US" dirty="0" smtClean="0"/>
              <a:t>段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FF00"/>
                </a:solidFill>
              </a:rPr>
              <a:t>陳宥瑋</a:t>
            </a:r>
            <a:r>
              <a:rPr lang="en-US" altLang="zh-TW" dirty="0" smtClean="0">
                <a:solidFill>
                  <a:srgbClr val="FFFF00"/>
                </a:solidFill>
              </a:rPr>
              <a:t>16</a:t>
            </a:r>
            <a:r>
              <a:rPr lang="zh-TW" altLang="en-US" dirty="0" smtClean="0">
                <a:solidFill>
                  <a:srgbClr val="FFFF00"/>
                </a:solidFill>
              </a:rPr>
              <a:t>段大華國中</a:t>
            </a:r>
            <a:endParaRPr lang="zh-TW" altLang="en-US" dirty="0">
              <a:solidFill>
                <a:srgbClr val="FFFF00"/>
              </a:solidFill>
            </a:endParaRPr>
          </a:p>
        </p:txBody>
      </p:sp>
      <p:pic>
        <p:nvPicPr>
          <p:cNvPr id="5" name="內容版面配置區 4" descr="頒獎_170211_0103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4414" y="1500174"/>
            <a:ext cx="6357982" cy="4895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FF00"/>
                </a:solidFill>
              </a:rPr>
              <a:t>陳黛儀</a:t>
            </a:r>
            <a:r>
              <a:rPr lang="en-US" altLang="zh-TW" dirty="0" smtClean="0">
                <a:solidFill>
                  <a:srgbClr val="FFFF00"/>
                </a:solidFill>
              </a:rPr>
              <a:t>15</a:t>
            </a:r>
            <a:r>
              <a:rPr lang="zh-TW" altLang="en-US" dirty="0" smtClean="0">
                <a:solidFill>
                  <a:srgbClr val="FFFF00"/>
                </a:solidFill>
              </a:rPr>
              <a:t>段文雅國小 四年級</a:t>
            </a:r>
            <a:endParaRPr lang="zh-TW" altLang="en-US" dirty="0">
              <a:solidFill>
                <a:srgbClr val="FFFF00"/>
              </a:solidFill>
            </a:endParaRPr>
          </a:p>
        </p:txBody>
      </p:sp>
      <p:pic>
        <p:nvPicPr>
          <p:cNvPr id="5" name="內容版面配置區 4" descr="頒獎_170211_0098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1538" y="1857364"/>
            <a:ext cx="6286544" cy="47149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FF00"/>
                </a:solidFill>
              </a:rPr>
              <a:t>莊孟珊</a:t>
            </a:r>
            <a:r>
              <a:rPr lang="en-US" altLang="zh-TW" dirty="0" smtClean="0">
                <a:solidFill>
                  <a:srgbClr val="FFFF00"/>
                </a:solidFill>
              </a:rPr>
              <a:t>12</a:t>
            </a:r>
            <a:r>
              <a:rPr lang="zh-TW" altLang="en-US" dirty="0" smtClean="0">
                <a:solidFill>
                  <a:srgbClr val="FFFF00"/>
                </a:solidFill>
              </a:rPr>
              <a:t>段大明國小 三年級</a:t>
            </a:r>
            <a:endParaRPr lang="zh-TW" altLang="en-US" dirty="0">
              <a:solidFill>
                <a:srgbClr val="FFFF00"/>
              </a:solidFill>
            </a:endParaRPr>
          </a:p>
        </p:txBody>
      </p:sp>
      <p:pic>
        <p:nvPicPr>
          <p:cNvPr id="7" name="內容版面配置區 6" descr="頒獎_170211_00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883828"/>
            <a:ext cx="7772400" cy="437304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FF00"/>
                </a:solidFill>
              </a:rPr>
              <a:t>莊士宏</a:t>
            </a:r>
            <a:r>
              <a:rPr lang="en-US" altLang="zh-TW" dirty="0" smtClean="0">
                <a:solidFill>
                  <a:srgbClr val="FFFF00"/>
                </a:solidFill>
              </a:rPr>
              <a:t>12</a:t>
            </a:r>
            <a:r>
              <a:rPr lang="zh-TW" altLang="en-US" dirty="0" smtClean="0">
                <a:solidFill>
                  <a:srgbClr val="FFFF00"/>
                </a:solidFill>
              </a:rPr>
              <a:t>段大明國小五年級</a:t>
            </a:r>
            <a:endParaRPr lang="zh-TW" altLang="en-US" dirty="0">
              <a:solidFill>
                <a:srgbClr val="FFFF00"/>
              </a:solidFill>
            </a:endParaRPr>
          </a:p>
        </p:txBody>
      </p:sp>
      <p:pic>
        <p:nvPicPr>
          <p:cNvPr id="4" name="內容版面配置區 3" descr="頒獎_170211_00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883828"/>
            <a:ext cx="7772400" cy="437304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FFFF00"/>
                </a:solidFill>
              </a:rPr>
              <a:t>2015----2016-</a:t>
            </a:r>
            <a:r>
              <a:rPr lang="zh-TW" altLang="en-US" dirty="0" smtClean="0">
                <a:solidFill>
                  <a:srgbClr val="FFFF00"/>
                </a:solidFill>
              </a:rPr>
              <a:t>又多一塊金牌</a:t>
            </a:r>
            <a:endParaRPr lang="zh-TW" altLang="en-US" dirty="0">
              <a:solidFill>
                <a:srgbClr val="FFFF00"/>
              </a:solidFill>
            </a:endParaRPr>
          </a:p>
        </p:txBody>
      </p:sp>
      <p:pic>
        <p:nvPicPr>
          <p:cNvPr id="9" name="內容版面配置區 8" descr="頒獎_170211_009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214554"/>
            <a:ext cx="4276934" cy="3071834"/>
          </a:xfrm>
        </p:spPr>
      </p:pic>
      <p:pic>
        <p:nvPicPr>
          <p:cNvPr id="10" name="內容版面配置區 6" descr="16832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56138" y="2285992"/>
            <a:ext cx="4038600" cy="29586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一直衝上台的光榮</a:t>
            </a:r>
            <a:endParaRPr lang="zh-TW" altLang="en-US" dirty="0"/>
          </a:p>
        </p:txBody>
      </p:sp>
      <p:pic>
        <p:nvPicPr>
          <p:cNvPr id="4" name="內容版面配置區 3" descr="15350476_1238359399557040_1600633293108670166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1864152"/>
            <a:ext cx="6919938" cy="39429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FF00"/>
                </a:solidFill>
              </a:rPr>
              <a:t>又是大楓讀經班</a:t>
            </a:r>
            <a:endParaRPr lang="zh-TW" altLang="en-US" dirty="0">
              <a:solidFill>
                <a:srgbClr val="FFFF00"/>
              </a:solidFill>
            </a:endParaRPr>
          </a:p>
        </p:txBody>
      </p:sp>
      <p:pic>
        <p:nvPicPr>
          <p:cNvPr id="4" name="內容版面配置區 3" descr="15349763_1238359179557062_1293525814767856722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1928802"/>
            <a:ext cx="7715304" cy="43961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有堅持的有規劃</a:t>
            </a:r>
            <a:r>
              <a:rPr lang="en-US" altLang="zh-TW" dirty="0" smtClean="0"/>
              <a:t>.</a:t>
            </a:r>
            <a:r>
              <a:rPr lang="zh-TW" altLang="en-US" dirty="0" smtClean="0"/>
              <a:t>全都在榜上</a:t>
            </a:r>
            <a:endParaRPr lang="zh-TW" altLang="en-US" dirty="0"/>
          </a:p>
        </p:txBody>
      </p:sp>
      <p:pic>
        <p:nvPicPr>
          <p:cNvPr id="4" name="內容版面配置區 3" descr="15326506_1238366946222952_9097321495275968666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401" y="1714488"/>
            <a:ext cx="8255058" cy="464347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頒獎_170211_00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883828"/>
            <a:ext cx="7772400" cy="437304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這個講題</a:t>
            </a:r>
            <a:r>
              <a:rPr lang="en-US" altLang="zh-TW" dirty="0" smtClean="0"/>
              <a:t>.</a:t>
            </a:r>
            <a:r>
              <a:rPr lang="zh-TW" altLang="en-US" dirty="0" smtClean="0"/>
              <a:t>是我第</a:t>
            </a:r>
            <a:r>
              <a:rPr lang="en-US" altLang="zh-TW" dirty="0" smtClean="0"/>
              <a:t>N</a:t>
            </a:r>
            <a:r>
              <a:rPr lang="zh-TW" altLang="en-US" dirty="0" smtClean="0"/>
              <a:t>次分享</a:t>
            </a:r>
            <a:r>
              <a:rPr lang="en-US" altLang="zh-TW" dirty="0" smtClean="0"/>
              <a:t>.</a:t>
            </a:r>
            <a:r>
              <a:rPr lang="zh-TW" altLang="en-US" dirty="0" smtClean="0"/>
              <a:t>但也經過了</a:t>
            </a:r>
            <a:r>
              <a:rPr lang="en-US" altLang="zh-TW" dirty="0" smtClean="0"/>
              <a:t>12</a:t>
            </a:r>
            <a:r>
              <a:rPr lang="zh-TW" altLang="en-US" dirty="0" smtClean="0"/>
              <a:t>年</a:t>
            </a:r>
            <a:r>
              <a:rPr lang="en-US" altLang="zh-TW" dirty="0" smtClean="0"/>
              <a:t>.</a:t>
            </a:r>
            <a:r>
              <a:rPr lang="zh-TW" altLang="en-US" dirty="0" smtClean="0"/>
              <a:t>我怕我無法講得很好</a:t>
            </a:r>
            <a:r>
              <a:rPr lang="en-US" altLang="zh-TW" dirty="0" smtClean="0"/>
              <a:t>.</a:t>
            </a:r>
            <a:r>
              <a:rPr lang="zh-TW" altLang="en-US" dirty="0" smtClean="0"/>
              <a:t>因為這</a:t>
            </a:r>
            <a:r>
              <a:rPr lang="en-US" altLang="zh-TW" dirty="0" smtClean="0"/>
              <a:t>12</a:t>
            </a:r>
            <a:r>
              <a:rPr lang="zh-TW" altLang="en-US" dirty="0" smtClean="0"/>
              <a:t>年的痛</a:t>
            </a:r>
            <a:r>
              <a:rPr lang="en-US" altLang="zh-TW" dirty="0" smtClean="0"/>
              <a:t>.</a:t>
            </a:r>
            <a:r>
              <a:rPr lang="zh-TW" altLang="en-US" dirty="0" smtClean="0"/>
              <a:t>和種種經歷</a:t>
            </a:r>
            <a:r>
              <a:rPr lang="en-US" altLang="zh-TW" dirty="0" smtClean="0"/>
              <a:t>.</a:t>
            </a:r>
            <a:r>
              <a:rPr lang="zh-TW" altLang="en-US" dirty="0" smtClean="0"/>
              <a:t>我一輩子也忘不了</a:t>
            </a:r>
            <a:r>
              <a:rPr lang="en-US" altLang="zh-TW" dirty="0" smtClean="0"/>
              <a:t>…..</a:t>
            </a:r>
            <a:r>
              <a:rPr lang="zh-TW" altLang="en-US" dirty="0" smtClean="0"/>
              <a:t>再度回想過去</a:t>
            </a:r>
            <a:r>
              <a:rPr lang="en-US" altLang="zh-TW" dirty="0" smtClean="0"/>
              <a:t>.</a:t>
            </a:r>
            <a:r>
              <a:rPr lang="zh-TW" altLang="en-US" dirty="0" smtClean="0"/>
              <a:t>真的需要勇氣</a:t>
            </a:r>
            <a:r>
              <a:rPr lang="en-US" altLang="zh-TW" dirty="0" smtClean="0"/>
              <a:t>.</a:t>
            </a: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頒獎_170211_003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885429"/>
            <a:ext cx="7772400" cy="436984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頒獎_170211_006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885429"/>
            <a:ext cx="7772400" cy="436984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頒獎_170211_01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883828"/>
            <a:ext cx="7772400" cy="437304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6600" b="1" dirty="0" smtClean="0">
                <a:solidFill>
                  <a:srgbClr val="FFFF00"/>
                </a:solidFill>
              </a:rPr>
              <a:t>其他班見證奇蹟</a:t>
            </a:r>
            <a:r>
              <a:rPr lang="en-US" altLang="zh-TW" sz="6600" b="1" dirty="0" smtClean="0">
                <a:solidFill>
                  <a:srgbClr val="FFFF00"/>
                </a:solidFill>
              </a:rPr>
              <a:t>.</a:t>
            </a:r>
          </a:p>
          <a:p>
            <a:r>
              <a:rPr lang="zh-TW" altLang="en-US" sz="6600" b="1" dirty="0" smtClean="0">
                <a:solidFill>
                  <a:srgbClr val="FFFF00"/>
                </a:solidFill>
              </a:rPr>
              <a:t>成果分享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15355833_1238359229557057_6094944013634252037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2214554"/>
            <a:ext cx="7000924" cy="3989068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FF00"/>
                </a:solidFill>
              </a:rPr>
              <a:t>永靖讀經班余冬彥大班</a:t>
            </a:r>
            <a:r>
              <a:rPr lang="en-US" altLang="zh-TW" dirty="0" smtClean="0">
                <a:solidFill>
                  <a:srgbClr val="FFFF00"/>
                </a:solidFill>
              </a:rPr>
              <a:t>16</a:t>
            </a:r>
            <a:r>
              <a:rPr lang="zh-TW" altLang="en-US" dirty="0" smtClean="0">
                <a:solidFill>
                  <a:srgbClr val="FFFF00"/>
                </a:solidFill>
              </a:rPr>
              <a:t>段</a:t>
            </a:r>
            <a:r>
              <a:rPr lang="en-US" altLang="zh-TW" dirty="0" smtClean="0">
                <a:solidFill>
                  <a:srgbClr val="FFFF00"/>
                </a:solidFill>
              </a:rPr>
              <a:t/>
            </a:r>
            <a:br>
              <a:rPr lang="en-US" altLang="zh-TW" dirty="0" smtClean="0">
                <a:solidFill>
                  <a:srgbClr val="FFFF00"/>
                </a:solidFill>
              </a:rPr>
            </a:br>
            <a:r>
              <a:rPr lang="zh-TW" altLang="en-US" dirty="0" smtClean="0">
                <a:solidFill>
                  <a:srgbClr val="FFFF00"/>
                </a:solidFill>
              </a:rPr>
              <a:t>妹妹旁聽</a:t>
            </a:r>
            <a:r>
              <a:rPr lang="en-US" altLang="zh-TW" dirty="0" smtClean="0">
                <a:solidFill>
                  <a:srgbClr val="FFFF00"/>
                </a:solidFill>
              </a:rPr>
              <a:t>.</a:t>
            </a:r>
            <a:r>
              <a:rPr lang="zh-TW" altLang="en-US" dirty="0" smtClean="0">
                <a:solidFill>
                  <a:srgbClr val="FFFF00"/>
                </a:solidFill>
              </a:rPr>
              <a:t>不小心</a:t>
            </a:r>
            <a:r>
              <a:rPr lang="en-US" altLang="zh-TW" dirty="0" smtClean="0">
                <a:solidFill>
                  <a:srgbClr val="FFFF00"/>
                </a:solidFill>
              </a:rPr>
              <a:t>4</a:t>
            </a:r>
            <a:r>
              <a:rPr lang="zh-TW" altLang="en-US" dirty="0" smtClean="0">
                <a:solidFill>
                  <a:srgbClr val="FFFF00"/>
                </a:solidFill>
              </a:rPr>
              <a:t>段</a:t>
            </a:r>
            <a:endParaRPr lang="zh-TW" alt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140736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FF00"/>
                </a:solidFill>
              </a:rPr>
              <a:t>去年報</a:t>
            </a:r>
            <a:r>
              <a:rPr lang="en-US" altLang="zh-TW" dirty="0" smtClean="0">
                <a:solidFill>
                  <a:srgbClr val="FFFF00"/>
                </a:solidFill>
              </a:rPr>
              <a:t>3</a:t>
            </a:r>
            <a:r>
              <a:rPr lang="zh-TW" altLang="en-US" dirty="0" smtClean="0">
                <a:solidFill>
                  <a:srgbClr val="FFFF00"/>
                </a:solidFill>
              </a:rPr>
              <a:t>段</a:t>
            </a:r>
            <a:r>
              <a:rPr lang="en-US" altLang="zh-TW" dirty="0" smtClean="0">
                <a:solidFill>
                  <a:srgbClr val="FFFF00"/>
                </a:solidFill>
              </a:rPr>
              <a:t>.</a:t>
            </a:r>
            <a:r>
              <a:rPr lang="zh-TW" altLang="en-US" dirty="0" smtClean="0">
                <a:solidFill>
                  <a:srgbClr val="FFFF00"/>
                </a:solidFill>
              </a:rPr>
              <a:t>過</a:t>
            </a:r>
            <a:r>
              <a:rPr lang="en-US" altLang="zh-TW" dirty="0" smtClean="0">
                <a:solidFill>
                  <a:srgbClr val="FFFF00"/>
                </a:solidFill>
              </a:rPr>
              <a:t>0</a:t>
            </a:r>
            <a:r>
              <a:rPr lang="zh-TW" altLang="en-US" dirty="0" smtClean="0">
                <a:solidFill>
                  <a:srgbClr val="FFFF00"/>
                </a:solidFill>
              </a:rPr>
              <a:t>段</a:t>
            </a:r>
            <a:r>
              <a:rPr lang="en-US" altLang="zh-TW" dirty="0" smtClean="0">
                <a:solidFill>
                  <a:srgbClr val="FFFF00"/>
                </a:solidFill>
              </a:rPr>
              <a:t>/</a:t>
            </a:r>
            <a:r>
              <a:rPr lang="zh-TW" altLang="en-US" dirty="0" smtClean="0">
                <a:solidFill>
                  <a:srgbClr val="FFFF00"/>
                </a:solidFill>
              </a:rPr>
              <a:t>今年報</a:t>
            </a:r>
            <a:r>
              <a:rPr lang="en-US" altLang="zh-TW" dirty="0" smtClean="0">
                <a:solidFill>
                  <a:srgbClr val="FFFF00"/>
                </a:solidFill>
              </a:rPr>
              <a:t>9</a:t>
            </a:r>
            <a:r>
              <a:rPr lang="zh-TW" altLang="en-US" dirty="0" smtClean="0">
                <a:solidFill>
                  <a:srgbClr val="FFFF00"/>
                </a:solidFill>
              </a:rPr>
              <a:t>段過</a:t>
            </a:r>
            <a:r>
              <a:rPr lang="en-US" altLang="zh-TW" dirty="0" smtClean="0">
                <a:solidFill>
                  <a:srgbClr val="FFFF00"/>
                </a:solidFill>
              </a:rPr>
              <a:t>7</a:t>
            </a:r>
            <a:r>
              <a:rPr lang="zh-TW" altLang="en-US" dirty="0" smtClean="0">
                <a:solidFill>
                  <a:srgbClr val="FFFF00"/>
                </a:solidFill>
              </a:rPr>
              <a:t>段</a:t>
            </a:r>
            <a:r>
              <a:rPr lang="en-US" altLang="zh-TW" dirty="0" smtClean="0">
                <a:solidFill>
                  <a:srgbClr val="FFFF00"/>
                </a:solidFill>
              </a:rPr>
              <a:t/>
            </a:r>
            <a:br>
              <a:rPr lang="en-US" altLang="zh-TW" dirty="0" smtClean="0">
                <a:solidFill>
                  <a:srgbClr val="FFFF00"/>
                </a:solidFill>
              </a:rPr>
            </a:br>
            <a:r>
              <a:rPr lang="zh-TW" altLang="en-US" dirty="0" smtClean="0">
                <a:solidFill>
                  <a:srgbClr val="FFFF00"/>
                </a:solidFill>
              </a:rPr>
              <a:t>目前中班</a:t>
            </a:r>
            <a:r>
              <a:rPr lang="en-US" altLang="zh-TW" dirty="0" smtClean="0">
                <a:solidFill>
                  <a:srgbClr val="FFFF00"/>
                </a:solidFill>
              </a:rPr>
              <a:t>(</a:t>
            </a:r>
            <a:r>
              <a:rPr lang="zh-TW" altLang="en-US" dirty="0" smtClean="0">
                <a:solidFill>
                  <a:srgbClr val="FFFF00"/>
                </a:solidFill>
              </a:rPr>
              <a:t>豐原讀經班</a:t>
            </a:r>
            <a:r>
              <a:rPr lang="en-US" altLang="zh-TW" dirty="0" smtClean="0">
                <a:solidFill>
                  <a:srgbClr val="FFFF00"/>
                </a:solidFill>
              </a:rPr>
              <a:t>.</a:t>
            </a:r>
            <a:r>
              <a:rPr lang="zh-TW" altLang="en-US" dirty="0" smtClean="0">
                <a:solidFill>
                  <a:srgbClr val="FFFF00"/>
                </a:solidFill>
              </a:rPr>
              <a:t>乙區</a:t>
            </a:r>
            <a:r>
              <a:rPr lang="en-US" altLang="zh-TW" dirty="0" smtClean="0">
                <a:solidFill>
                  <a:srgbClr val="FFFF00"/>
                </a:solidFill>
              </a:rPr>
              <a:t>)</a:t>
            </a:r>
            <a:endParaRPr lang="zh-TW" altLang="en-US" dirty="0">
              <a:solidFill>
                <a:srgbClr val="FFFF00"/>
              </a:solidFill>
            </a:endParaRPr>
          </a:p>
        </p:txBody>
      </p:sp>
      <p:pic>
        <p:nvPicPr>
          <p:cNvPr id="5" name="內容版面配置區 4" descr="13396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0034" y="1770062"/>
            <a:ext cx="3929090" cy="4802209"/>
          </a:xfrm>
        </p:spPr>
      </p:pic>
      <p:pic>
        <p:nvPicPr>
          <p:cNvPr id="6" name="內容版面配置區 5" descr="518208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17923" y="1770063"/>
            <a:ext cx="2715029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 </a:t>
            </a:r>
            <a:r>
              <a:rPr lang="zh-TW" altLang="en-US" dirty="0" smtClean="0">
                <a:solidFill>
                  <a:srgbClr val="FF0000"/>
                </a:solidFill>
              </a:rPr>
              <a:t>合不攏嘴的榮耀</a:t>
            </a:r>
            <a:r>
              <a:rPr lang="en-US" altLang="zh-TW" dirty="0" smtClean="0">
                <a:solidFill>
                  <a:srgbClr val="FF0000"/>
                </a:solidFill>
              </a:rPr>
              <a:t>.</a:t>
            </a:r>
            <a:r>
              <a:rPr lang="en-US" altLang="zh-TW" dirty="0" smtClean="0">
                <a:solidFill>
                  <a:srgbClr val="FFFF00"/>
                </a:solidFill>
              </a:rPr>
              <a:t/>
            </a:r>
            <a:br>
              <a:rPr lang="en-US" altLang="zh-TW" dirty="0" smtClean="0">
                <a:solidFill>
                  <a:srgbClr val="FFFF00"/>
                </a:solidFill>
              </a:rPr>
            </a:br>
            <a:r>
              <a:rPr lang="zh-TW" altLang="en-US" dirty="0" smtClean="0">
                <a:solidFill>
                  <a:srgbClr val="FFFF00"/>
                </a:solidFill>
              </a:rPr>
              <a:t>哥哥</a:t>
            </a:r>
            <a:r>
              <a:rPr lang="en-US" altLang="zh-TW" dirty="0" smtClean="0">
                <a:solidFill>
                  <a:srgbClr val="FFFF00"/>
                </a:solidFill>
              </a:rPr>
              <a:t>23</a:t>
            </a:r>
            <a:r>
              <a:rPr lang="zh-TW" altLang="en-US" dirty="0" smtClean="0">
                <a:solidFill>
                  <a:srgbClr val="FFFF00"/>
                </a:solidFill>
              </a:rPr>
              <a:t>段</a:t>
            </a:r>
            <a:r>
              <a:rPr lang="en-US" altLang="zh-TW" dirty="0" smtClean="0">
                <a:solidFill>
                  <a:srgbClr val="FFFF00"/>
                </a:solidFill>
              </a:rPr>
              <a:t>.</a:t>
            </a:r>
            <a:r>
              <a:rPr lang="zh-TW" altLang="en-US" dirty="0" smtClean="0">
                <a:solidFill>
                  <a:srgbClr val="FFFF00"/>
                </a:solidFill>
              </a:rPr>
              <a:t>妹妹</a:t>
            </a:r>
            <a:r>
              <a:rPr lang="en-US" altLang="zh-TW" dirty="0" smtClean="0">
                <a:solidFill>
                  <a:srgbClr val="FFFF00"/>
                </a:solidFill>
              </a:rPr>
              <a:t>22</a:t>
            </a:r>
            <a:r>
              <a:rPr lang="zh-TW" altLang="en-US" dirty="0" smtClean="0">
                <a:solidFill>
                  <a:srgbClr val="FFFF00"/>
                </a:solidFill>
              </a:rPr>
              <a:t>段</a:t>
            </a:r>
            <a:r>
              <a:rPr lang="en-US" altLang="zh-TW" dirty="0" smtClean="0">
                <a:solidFill>
                  <a:srgbClr val="FFFF00"/>
                </a:solidFill>
              </a:rPr>
              <a:t>.</a:t>
            </a:r>
            <a:r>
              <a:rPr lang="zh-TW" altLang="en-US" dirty="0" smtClean="0">
                <a:solidFill>
                  <a:srgbClr val="FFFF00"/>
                </a:solidFill>
              </a:rPr>
              <a:t>大雅讀經班</a:t>
            </a:r>
            <a:endParaRPr lang="zh-TW" altLang="en-US" dirty="0">
              <a:solidFill>
                <a:srgbClr val="FFFF00"/>
              </a:solidFill>
            </a:endParaRPr>
          </a:p>
        </p:txBody>
      </p:sp>
      <p:pic>
        <p:nvPicPr>
          <p:cNvPr id="7" name="內容版面配置區 6" descr="33178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0364" y="1928802"/>
            <a:ext cx="3588122" cy="478632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28800"/>
            <a:ext cx="3392940" cy="4525962"/>
          </a:xfrm>
        </p:spPr>
      </p:pic>
      <p:pic>
        <p:nvPicPr>
          <p:cNvPr id="9" name="內容版面配置區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68" y="1770063"/>
            <a:ext cx="3392940" cy="4525962"/>
          </a:xfrm>
        </p:spPr>
      </p:pic>
    </p:spTree>
    <p:extLst>
      <p:ext uri="{BB962C8B-B14F-4D97-AF65-F5344CB8AC3E}">
        <p14:creationId xmlns:p14="http://schemas.microsoft.com/office/powerpoint/2010/main" val="124049592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FF00"/>
                </a:solidFill>
              </a:rPr>
              <a:t>帶孩子看見自己的努力</a:t>
            </a:r>
            <a:r>
              <a:rPr lang="en-US" altLang="zh-TW" dirty="0" smtClean="0">
                <a:solidFill>
                  <a:srgbClr val="FFFF00"/>
                </a:solidFill>
              </a:rPr>
              <a:t>.</a:t>
            </a:r>
            <a:r>
              <a:rPr lang="zh-TW" altLang="en-US" dirty="0" smtClean="0">
                <a:solidFill>
                  <a:srgbClr val="FFFF00"/>
                </a:solidFill>
              </a:rPr>
              <a:t>見證三寶開智慧的奇蹟</a:t>
            </a:r>
            <a:endParaRPr lang="zh-TW" altLang="en-US" dirty="0">
              <a:solidFill>
                <a:srgbClr val="FFFF00"/>
              </a:solidFill>
            </a:endParaRPr>
          </a:p>
        </p:txBody>
      </p:sp>
      <p:pic>
        <p:nvPicPr>
          <p:cNvPr id="6" name="內容版面配置區 5" descr="33178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9058" y="1500174"/>
            <a:ext cx="3644142" cy="48577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7224" y="285728"/>
            <a:ext cx="7772400" cy="91440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FF00"/>
                </a:solidFill>
              </a:rPr>
              <a:t>我比他們家的人還開心</a:t>
            </a:r>
            <a:r>
              <a:rPr lang="en-US" altLang="zh-TW" dirty="0" smtClean="0">
                <a:solidFill>
                  <a:srgbClr val="FFFF00"/>
                </a:solidFill>
              </a:rPr>
              <a:t>.</a:t>
            </a:r>
            <a:r>
              <a:rPr lang="zh-TW" altLang="en-US" dirty="0" smtClean="0">
                <a:solidFill>
                  <a:srgbClr val="FFFF00"/>
                </a:solidFill>
              </a:rPr>
              <a:t>因為堅持</a:t>
            </a:r>
            <a:r>
              <a:rPr lang="en-US" altLang="zh-TW" dirty="0" smtClean="0">
                <a:solidFill>
                  <a:srgbClr val="FFFF00"/>
                </a:solidFill>
              </a:rPr>
              <a:t>.</a:t>
            </a:r>
            <a:r>
              <a:rPr lang="zh-TW" altLang="en-US" dirty="0" smtClean="0">
                <a:solidFill>
                  <a:srgbClr val="FFFF00"/>
                </a:solidFill>
              </a:rPr>
              <a:t>因為相信林老師</a:t>
            </a:r>
            <a:r>
              <a:rPr lang="en-US" altLang="zh-TW" dirty="0" smtClean="0">
                <a:solidFill>
                  <a:srgbClr val="FFFF00"/>
                </a:solidFill>
              </a:rPr>
              <a:t>…..</a:t>
            </a:r>
            <a:r>
              <a:rPr lang="zh-TW" altLang="en-US" dirty="0" smtClean="0">
                <a:solidFill>
                  <a:srgbClr val="FFFF00"/>
                </a:solidFill>
              </a:rPr>
              <a:t>所以去嘗試</a:t>
            </a:r>
            <a:endParaRPr lang="zh-TW" altLang="en-US" dirty="0">
              <a:solidFill>
                <a:srgbClr val="FFFF00"/>
              </a:solidFill>
            </a:endParaRPr>
          </a:p>
        </p:txBody>
      </p:sp>
      <p:pic>
        <p:nvPicPr>
          <p:cNvPr id="4" name="內容版面配置區 3" descr="51330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883508"/>
            <a:ext cx="7772400" cy="43736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地鐵">
  <a:themeElements>
    <a:clrScheme name="神韻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原創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地鐵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1848</TotalTime>
  <Words>2834</Words>
  <Application>Microsoft Office PowerPoint</Application>
  <PresentationFormat>如螢幕大小 (4:3)</PresentationFormat>
  <Paragraphs>278</Paragraphs>
  <Slides>128</Slides>
  <Notes>2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128</vt:i4>
      </vt:variant>
    </vt:vector>
  </HeadingPairs>
  <TitlesOfParts>
    <vt:vector size="129" baseType="lpstr">
      <vt:lpstr>地鐵</vt:lpstr>
      <vt:lpstr> 引爆不可思議的讀經潛能</vt:lpstr>
      <vt:lpstr>什麼是引爆不可思議讀經潛能</vt:lpstr>
      <vt:lpstr>        大楓多元親子讀經班</vt:lpstr>
      <vt:lpstr> 大楓多元讀經班.最優秀的一群 投入讀經班志工和家長.無怨無悔</vt:lpstr>
      <vt:lpstr>PowerPoint 簡報</vt:lpstr>
      <vt:lpstr>PowerPoint 簡報</vt:lpstr>
      <vt:lpstr>     上天 跟我開了一個玩笑</vt:lpstr>
      <vt:lpstr>      </vt:lpstr>
      <vt:lpstr>PowerPoint 簡報</vt:lpstr>
      <vt:lpstr>從天而降的巨石.是上天對我的考試嗎</vt:lpstr>
      <vt:lpstr>PowerPoint 簡報</vt:lpstr>
      <vt:lpstr>接下來是無限.重重打擊.</vt:lpstr>
      <vt:lpstr>PowerPoint 簡報</vt:lpstr>
      <vt:lpstr>開心臟.前三天是關鍵期</vt:lpstr>
      <vt:lpstr>媽媽相信.妳一定會好起來</vt:lpstr>
      <vt:lpstr>我跟老天說.我不準你帶走她</vt:lpstr>
      <vt:lpstr>  老天聽到我的那喊.管子拔掉了</vt:lpstr>
      <vt:lpstr>當到谷底的人生階段</vt:lpstr>
      <vt:lpstr>感謝發一崇德所有志工鼓勵 </vt:lpstr>
      <vt:lpstr>PowerPoint 簡報</vt:lpstr>
      <vt:lpstr>PowerPoint 簡報</vt:lpstr>
      <vt:lpstr>讀經班.是我廣結善緣的起點</vt:lpstr>
      <vt:lpstr>我要親眼所見.我才相信</vt:lpstr>
      <vt:lpstr>我要為我的寶貝.畫下美麗的彩虹 </vt:lpstr>
      <vt:lpstr>哥哥是最好的幫手</vt:lpstr>
      <vt:lpstr>畫畫.畫出內心的世界 </vt:lpstr>
      <vt:lpstr>用拼圖.來訓練大腦</vt:lpstr>
      <vt:lpstr>PowerPoint 簡報</vt:lpstr>
      <vt:lpstr>PowerPoint 簡報</vt:lpstr>
      <vt:lpstr>PowerPoint 簡報</vt:lpstr>
      <vt:lpstr>PowerPoint 簡報</vt:lpstr>
      <vt:lpstr>盪鞦韆.可以改善前額葉不明放電.不明放電.會造成專注力不集中 </vt:lpstr>
      <vt:lpstr>積木.開創無限創意和想像力</vt:lpstr>
      <vt:lpstr>就是愛畫畫 </vt:lpstr>
      <vt:lpstr>拼圖.動動腦</vt:lpstr>
      <vt:lpstr>只是讀經.沒有方法的讀經</vt:lpstr>
      <vt:lpstr>PowerPoint 簡報</vt:lpstr>
      <vt:lpstr>PowerPoint 簡報</vt:lpstr>
      <vt:lpstr>從過動.到坐得住.漸漸進步中</vt:lpstr>
      <vt:lpstr>PowerPoint 簡報</vt:lpstr>
      <vt:lpstr>在小孩4歲之前.因大小病不斷.讀經的時間無法固定.也無法照進度.但還是有隨時放讀經音樂.聽很多.卻記的也很多.但是很亂的.所以6歲時(2013)才開始考1段. 7歲時(2014).2月我做了一件事..是我沒想到的事 我把家裡改成讀經教室.和幾位家長做了規劃.於是我们開始展開快樂輕鬆一點壓力都沒有的漫長讀經.叫做 林老師快樂讀經法.  </vt:lpstr>
      <vt:lpstr>2月份開始.到12月.每天固定4:00-6:00.星期一到五.短短將近10個月.一起共讀的小孩.所訂的段數.全部達到10成…… 不只你嚇一跳.連我自己都嚇一跳. 更誇張的是.我老大.已經4年級了.只有在我们上課的教室旁聽.就偷偷不小心記住了4段.從原本的7段直升11段……. </vt:lpstr>
      <vt:lpstr>              高段共讀班</vt:lpstr>
      <vt:lpstr>高段培訓班.第一次會考</vt:lpstr>
      <vt:lpstr>                有樣才敢大聲</vt:lpstr>
      <vt:lpstr>我的努力沒有白費.希望無限 </vt:lpstr>
      <vt:lpstr>不小心記起來的哥哥</vt:lpstr>
      <vt:lpstr>今年哥哥自己規劃20段.因為他說他找到輕鬆的訣竅. 目前五年級讀文雅國小.參加.直笛社.烏克麗麗.合唱團.表演不斷.. 我說不要在讀了.他說可以輕鬆把經記起來.以後長大可以用.為什麼不讀.不要為了幾段讀經.要為了充實自己而讀經.    這小子.竟跟我說教</vt:lpstr>
      <vt:lpstr>透過規劃.在去實踐.才能達到目標 </vt:lpstr>
      <vt:lpstr>       讀經不再只是口號</vt:lpstr>
      <vt:lpstr>有一句話說: 一生中.只要遇到一位會教讀經的老師.就是孩子的幸福 林老師說: 一生中.只要遇到認真.積極在規劃讀經班.家長班.且活潑.生動有趣.的老師.那麼請您一定要把握住.因為天堂就在不遠處…..</vt:lpstr>
      <vt:lpstr>PowerPoint 簡報</vt:lpstr>
      <vt:lpstr>特殊時代特別讀經方法 </vt:lpstr>
      <vt:lpstr>是用讀經來開發記憶力.而不是用記憶力來背書 是用讀經來開發記憶力.而不是使用記憶力   背書主要是肌肉的活動.而不是思維的活動.所以要仰制左腦.開發右腦.不要人為地引導學生去閱讀和理解。  </vt:lpstr>
      <vt:lpstr>開啟智慧之門  .求道 </vt:lpstr>
      <vt:lpstr>             科學見證奇蹟</vt:lpstr>
      <vt:lpstr>      亂世給孩子最好的禮物</vt:lpstr>
      <vt:lpstr>PowerPoint 簡報</vt:lpstr>
      <vt:lpstr>PowerPoint 簡報</vt:lpstr>
      <vt:lpstr>PowerPoint 簡報</vt:lpstr>
      <vt:lpstr>從2013年的1段.到2016年23段</vt:lpstr>
      <vt:lpstr>PowerPoint 簡報</vt:lpstr>
      <vt:lpstr>12段陳玟儒.第一年5段</vt:lpstr>
      <vt:lpstr>14段陳宥瑋/小六/文雅國小</vt:lpstr>
      <vt:lpstr>9段陳黛儀/小三文雅國小</vt:lpstr>
      <vt:lpstr>陳俊睿.大森林幼稚園.大班讀全美幼稚園.剛來大楓時是小班</vt:lpstr>
      <vt:lpstr>2段何辰昱(豐田國小)</vt:lpstr>
      <vt:lpstr>2段陳信宏(仁美國小)</vt:lpstr>
      <vt:lpstr>姐妹</vt:lpstr>
      <vt:lpstr>PowerPoint 簡報</vt:lpstr>
      <vt:lpstr>長期讀經，是全腦潛能開發，堅持讀經的最後，會得到4個字， 融，會，貫，通，，， 孩子的一生就一次，值得我們投資 </vt:lpstr>
      <vt:lpstr>10段/小二/大明國小</vt:lpstr>
      <vt:lpstr>9段莊士宏/小五/大明國小 </vt:lpstr>
      <vt:lpstr>             金光閃閃</vt:lpstr>
      <vt:lpstr>           太優秀了</vt:lpstr>
      <vt:lpstr>PowerPoint 簡報</vt:lpstr>
      <vt:lpstr>PowerPoint 簡報</vt:lpstr>
      <vt:lpstr>林老師 快樂輕鬆 無壓力讀經法    現在跟著我一起來讀經        </vt:lpstr>
      <vt:lpstr>大楓高段班2016</vt:lpstr>
      <vt:lpstr> 2016年     再見證奇蹟</vt:lpstr>
      <vt:lpstr>陳宥瑋16段大華國中</vt:lpstr>
      <vt:lpstr>陳黛儀15段文雅國小 四年級</vt:lpstr>
      <vt:lpstr>莊孟珊12段大明國小 三年級</vt:lpstr>
      <vt:lpstr>莊士宏12段大明國小五年級</vt:lpstr>
      <vt:lpstr>2015----2016-又多一塊金牌</vt:lpstr>
      <vt:lpstr>一直衝上台的光榮</vt:lpstr>
      <vt:lpstr>又是大楓讀經班</vt:lpstr>
      <vt:lpstr>有堅持的有規劃.全都在榜上</vt:lpstr>
      <vt:lpstr>PowerPoint 簡報</vt:lpstr>
      <vt:lpstr>PowerPoint 簡報</vt:lpstr>
      <vt:lpstr>PowerPoint 簡報</vt:lpstr>
      <vt:lpstr>PowerPoint 簡報</vt:lpstr>
      <vt:lpstr>PowerPoint 簡報</vt:lpstr>
      <vt:lpstr>永靖讀經班余冬彥大班16段 妹妹旁聽.不小心4段</vt:lpstr>
      <vt:lpstr>去年報3段.過0段/今年報9段過7段 目前中班(豐原讀經班.乙區)</vt:lpstr>
      <vt:lpstr> 合不攏嘴的榮耀. 哥哥23段.妹妹22段.大雅讀經班</vt:lpstr>
      <vt:lpstr>PowerPoint 簡報</vt:lpstr>
      <vt:lpstr>帶孩子看見自己的努力.見證三寶開智慧的奇蹟</vt:lpstr>
      <vt:lpstr>我比他們家的人還開心.因為堅持.因為相信林老師…..所以去嘗試</vt:lpstr>
      <vt:lpstr>PowerPoint 簡報</vt:lpstr>
      <vt:lpstr>PowerPoint 簡報</vt:lpstr>
      <vt:lpstr>PowerPoint 簡報</vt:lpstr>
      <vt:lpstr>        2017再創佳績</vt:lpstr>
      <vt:lpstr>國二哥哥19段/國小五妹妹18段</vt:lpstr>
      <vt:lpstr>             2016年考8段 </vt:lpstr>
      <vt:lpstr>成長.妹妹.青少年.小姐.媽媽.</vt:lpstr>
      <vt:lpstr> 讀經2年</vt:lpstr>
      <vt:lpstr>PowerPoint 簡報</vt:lpstr>
      <vt:lpstr>PowerPoint 簡報</vt:lpstr>
      <vt:lpstr>PowerPoint 簡報</vt:lpstr>
      <vt:lpstr>2016考22段/2017.考28段</vt:lpstr>
      <vt:lpstr>      2016.23段/2017.30段</vt:lpstr>
      <vt:lpstr>PowerPoint 簡報</vt:lpstr>
      <vt:lpstr>PowerPoint 簡報</vt:lpstr>
      <vt:lpstr>我肯定所有孩子都是績優股</vt:lpstr>
      <vt:lpstr>PowerPoint 簡報</vt:lpstr>
      <vt:lpstr>引爆不可能的潛能其實就是回到最平凡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我知道.時間不夠…. </vt:lpstr>
      <vt:lpstr>林老師快樂輕鬆讀經法   0973-597516林慧俞 ID:lin0930888 大楓親子讀經班(臉書) 神岡親子讀經班 有需要後學到各班分享.請提前預約.後學很願意把這快樂輕鬆讀經法跟大家分享.我們一起來改寫讀經歷史… 為孩子量身訂做.讀經課表….</vt:lpstr>
      <vt:lpstr>PowerPoint 簡報</vt:lpstr>
      <vt:lpstr>    孩子讀經成功靠大家</vt:lpstr>
      <vt:lpstr>        天意</vt:lpstr>
    </vt:vector>
  </TitlesOfParts>
  <Company>C.M.T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重生後的讀經全腦開發</dc:title>
  <dc:creator>Chen</dc:creator>
  <cp:lastModifiedBy>user</cp:lastModifiedBy>
  <cp:revision>138</cp:revision>
  <dcterms:created xsi:type="dcterms:W3CDTF">2015-04-30T03:06:24Z</dcterms:created>
  <dcterms:modified xsi:type="dcterms:W3CDTF">2018-03-25T06:53:20Z</dcterms:modified>
</cp:coreProperties>
</file>