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9" autoAdjust="0"/>
    <p:restoredTop sz="96763" autoAdjust="0"/>
  </p:normalViewPr>
  <p:slideViewPr>
    <p:cSldViewPr>
      <p:cViewPr varScale="1">
        <p:scale>
          <a:sx n="54" d="100"/>
          <a:sy n="54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6A07C73-4D57-464B-B3A2-940EDAAB329A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83D62B4-FF95-4339-A857-009AE91BCF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796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566EC4D-76CA-4BC3-AE09-E056432FA7BC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5381BC1-3BAA-4E44-A37B-30882757C7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429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338868-25EC-4889-8755-347F96924F7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34AE18-3771-4BBD-88D7-9CA0A15FFF6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6AD525-39DB-4D9F-8B20-AF5A7381BF2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3D83-E577-4089-B3EB-E7D6A4B5F787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616A2-541D-4DB4-BD27-31983BBE56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F72A-C25F-43E5-A24F-033EA0B4489E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A742C-CB0E-4570-84BF-19EA7573A5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B20-6EEA-4434-976F-AC33DEA83F26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2C66-3062-4AAC-B16B-78DD522095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CFA70-E5B5-492A-8E11-54B58D1E3325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A86A-86F5-461C-B356-693650F15D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1133-FFBC-480C-82A0-4E6A8D2C0769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8247-3EAC-4F6B-BB54-C1CBDAA7CB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AC561-E40B-4A2A-ACB6-5B134A4F334C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744E-8C48-4262-8EFB-230DE92692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8562-7EF1-44D4-93D8-55CF0CF200C3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99EC8-3E7B-496D-9334-32438522ED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8DCB8-1698-48F3-B6F6-CCC27395AC38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80738-DE85-486B-9DD1-AC5106CC5E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5C55-40D5-4D09-9546-11AA0D588859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5BB0D-A83F-45D1-BEE5-63E1E44FC7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8F1A9-7D7D-466C-A117-E3C4E49FF3D1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B0AB-E365-4722-A642-E4F44100B9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48F5-A1C2-4B37-868B-DC053317154E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5A03-1B30-4FD0-A78E-048913B681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698914-BABF-47FB-886A-852273F653AF}" type="datetimeFigureOut">
              <a:rPr lang="zh-TW" altLang="en-US"/>
              <a:pPr>
                <a:defRPr/>
              </a:pPr>
              <a:t>2017/10/26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2D9FBD-E61D-47DA-A925-C135D49CE4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1&#38748;&#24605;&#35486;&#25945;&#23416;&#32068;\&#20809;&#33391;-&#31461;&#35441;&#12296;&#37628;&#29748;&#29256;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00125"/>
          </a:xfrm>
        </p:spPr>
        <p:txBody>
          <a:bodyPr/>
          <a:lstStyle/>
          <a:p>
            <a:r>
              <a:rPr lang="zh-TW" altLang="en-US" smtClean="0"/>
              <a:t>凱琪的包裹</a:t>
            </a:r>
          </a:p>
        </p:txBody>
      </p:sp>
      <p:pic>
        <p:nvPicPr>
          <p:cNvPr id="1026" name="Picture 2" descr="C:\Documents and Settings\Administrator\Local Settings\Temporary Internet Files\Content.IE5\YDHX527Y\MPj02275810000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3108" y="1000108"/>
            <a:ext cx="5106402" cy="367014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0" y="4786313"/>
            <a:ext cx="921226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3200">
                <a:latin typeface="細明體" pitchFamily="49" charset="-120"/>
                <a:ea typeface="細明體" pitchFamily="49" charset="-120"/>
              </a:rPr>
              <a:t>這個故事是發生在第二次世界大戰後的歐洲。故事</a:t>
            </a:r>
            <a:endParaRPr kumimoji="0" lang="en-US" altLang="zh-TW" sz="3200">
              <a:latin typeface="細明體" pitchFamily="49" charset="-120"/>
              <a:ea typeface="細明體" pitchFamily="49" charset="-120"/>
            </a:endParaRPr>
          </a:p>
          <a:p>
            <a:r>
              <a:rPr kumimoji="0" lang="zh-TW" altLang="en-US" sz="3200">
                <a:latin typeface="細明體" pitchFamily="49" charset="-120"/>
                <a:ea typeface="細明體" pitchFamily="49" charset="-120"/>
              </a:rPr>
              <a:t>藉由美國及荷蘭的兩位小女孩，因書信的往來而發</a:t>
            </a:r>
            <a:endParaRPr kumimoji="0" lang="en-US" altLang="zh-TW" sz="3200">
              <a:latin typeface="細明體" pitchFamily="49" charset="-120"/>
              <a:ea typeface="細明體" pitchFamily="49" charset="-120"/>
            </a:endParaRPr>
          </a:p>
          <a:p>
            <a:r>
              <a:rPr kumimoji="0" lang="zh-TW" altLang="en-US" sz="3200">
                <a:latin typeface="細明體" pitchFamily="49" charset="-120"/>
                <a:ea typeface="細明體" pitchFamily="49" charset="-120"/>
              </a:rPr>
              <a:t>展出一段人性的愛與善良，而寫成的溫馨小故事。</a:t>
            </a:r>
            <a:endParaRPr kumimoji="0" lang="en-US" altLang="zh-TW" sz="3200">
              <a:latin typeface="細明體" pitchFamily="49" charset="-120"/>
              <a:ea typeface="細明體" pitchFamily="49" charset="-120"/>
            </a:endParaRPr>
          </a:p>
          <a:p>
            <a:r>
              <a:rPr kumimoji="0" lang="zh-TW" altLang="en-US" sz="3200">
                <a:latin typeface="細明體" pitchFamily="49" charset="-120"/>
                <a:ea typeface="細明體" pitchFamily="49" charset="-120"/>
              </a:rPr>
              <a:t>故事就要開始，請你用最喜悅的心情來欣賞******</a:t>
            </a:r>
            <a:endParaRPr kumimoji="0" lang="en-US" altLang="zh-TW" sz="3200">
              <a:latin typeface="細明體" pitchFamily="49" charset="-120"/>
              <a:ea typeface="細明體" pitchFamily="49" charset="-120"/>
            </a:endParaRPr>
          </a:p>
          <a:p>
            <a:endParaRPr kumimoji="0" lang="en-US" altLang="zh-TW" sz="3200">
              <a:latin typeface="細明體" pitchFamily="49" charset="-120"/>
              <a:ea typeface="細明體" pitchFamily="49" charset="-120"/>
            </a:endParaRPr>
          </a:p>
          <a:p>
            <a:endParaRPr kumimoji="0" lang="zh-TW" altLang="en-US" sz="400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11" name="向右箭號 10">
            <a:hlinkClick r:id="" action="ppaction://hlinkshowjump?jump=nextslide"/>
          </p:cNvPr>
          <p:cNvSpPr/>
          <p:nvPr/>
        </p:nvSpPr>
        <p:spPr>
          <a:xfrm>
            <a:off x="8429625" y="4500563"/>
            <a:ext cx="285750" cy="285750"/>
          </a:xfrm>
          <a:prstGeom prst="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5367" name="光良-童話〈鋼琴版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32131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153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" showWhenStopped="0">
                <p:cTn id="1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7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Local Settings\Temporary Internet Files\Content.IE5\RB7HJWIS\MCj011657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56"/>
            <a:ext cx="8072494" cy="6286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矩形 3"/>
          <p:cNvSpPr/>
          <p:nvPr/>
        </p:nvSpPr>
        <p:spPr>
          <a:xfrm>
            <a:off x="3571868" y="285728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第二封來信</a:t>
            </a:r>
            <a:endParaRPr kumimoji="0" lang="zh-TW" alt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14612" y="1714488"/>
            <a:ext cx="457203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親愛的凱琪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:</a:t>
            </a:r>
            <a:endParaRPr kumimoji="0"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1736" y="2786058"/>
            <a:ext cx="4535216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沒有糖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?</a:t>
            </a: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哎呀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真是太可怕了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我和媽媽寄一些糖給你們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你的美國朋友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蘿西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Documents and Settings\Administrator\Local Settings\Temporary Internet Files\Content.IE5\YDHX527Y\MCj041637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7786688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C:\Documents and Settings\Administrator\Local Settings\Temporary Internet Files\Content.IE5\ET43YHE5\MCj035508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5786438"/>
            <a:ext cx="32956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714876" y="285728"/>
            <a:ext cx="407196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第二封回信</a:t>
            </a:r>
            <a:endParaRPr kumimoji="0" lang="en-US" altLang="zh-TW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00232" y="1643050"/>
            <a:ext cx="5286412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親愛的朋友蘿西</a:t>
            </a:r>
            <a:r>
              <a:rPr kumimoji="0" lang="en-US" altLang="zh-TW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好多好多的糖啊</a:t>
            </a:r>
            <a:r>
              <a:rPr kumimoji="0" lang="en-US" altLang="zh-TW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!</a:t>
            </a:r>
            <a:r>
              <a:rPr kumimoji="0" lang="zh-TW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我該如何的</a:t>
            </a:r>
            <a:endParaRPr kumimoji="0" lang="en-US" altLang="zh-TW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感謝你呢</a:t>
            </a:r>
            <a:r>
              <a:rPr kumimoji="0" lang="en-US" altLang="zh-TW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?</a:t>
            </a:r>
            <a:r>
              <a:rPr kumimoji="0" lang="zh-TW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我真的很開心。我把糖分一些給藍先生和藍太太一家人，他們有五個小孩都</a:t>
            </a:r>
            <a:endParaRPr kumimoji="0" lang="en-US" altLang="zh-TW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瘦得皮包骨。</a:t>
            </a:r>
            <a:endParaRPr kumimoji="0" lang="en-US" altLang="zh-TW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目前的荷蘭食物真的很少，</a:t>
            </a:r>
            <a:endParaRPr kumimoji="0" lang="en-US" altLang="zh-TW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大家都吃不飽。</a:t>
            </a:r>
            <a:endParaRPr kumimoji="0" lang="en-US" altLang="zh-TW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你的禮物對我們真的很有幫助。</a:t>
            </a:r>
            <a:endParaRPr kumimoji="0" lang="en-US" altLang="zh-TW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</a:rPr>
              <a:t>你的朋友凱琪上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6" descr="C:\Documents and Settings\Administrator\Local Settings\Temporary Internet Files\Content.IE5\ET43YHE5\MCj041769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857250"/>
            <a:ext cx="4643438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" y="142852"/>
            <a:ext cx="6858015" cy="3970318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秋天到了，天氣變得又陰又雨。</a:t>
            </a:r>
            <a:endParaRPr kumimoji="0" lang="en-US" altLang="zh-TW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奧斯特鎮的居民採收了最後一批</a:t>
            </a:r>
            <a:endParaRPr kumimoji="0" lang="en-US" altLang="zh-TW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甘藍菜和馬鈴薯，</a:t>
            </a:r>
            <a:endParaRPr kumimoji="0" lang="en-US" altLang="zh-TW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還在破舊的外套裡襯著報紙，</a:t>
            </a:r>
            <a:endParaRPr kumimoji="0" lang="en-US" altLang="zh-TW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才能抵擋冷風，</a:t>
            </a:r>
            <a:endParaRPr kumimoji="0" lang="en-US" altLang="zh-TW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大家都很擔心</a:t>
            </a:r>
            <a:endParaRPr kumimoji="0" lang="en-US" altLang="zh-TW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冬天的來臨。</a:t>
            </a:r>
            <a:endParaRPr kumimoji="0" lang="en-US" altLang="zh-TW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                            </a:t>
            </a:r>
            <a:r>
              <a:rPr kumimoji="0"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                  </a:t>
            </a:r>
          </a:p>
        </p:txBody>
      </p:sp>
      <p:pic>
        <p:nvPicPr>
          <p:cNvPr id="1032" name="Picture 8" descr="C:\Documents and Settings\Administrator\Local Settings\Temporary Internet Files\Content.IE5\C10TQN09\MCj041353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9950"/>
            <a:ext cx="41021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Documents and Settings\Administrator\Local Settings\Temporary Internet Files\Content.IE5\Z6SFF9OX\MCj025009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2894013"/>
            <a:ext cx="4741863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071934" y="285728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在街上大家議論紛紛的討論著， 「沒有食物和保暖的衣服要如何度過</a:t>
            </a:r>
            <a:endParaRPr kumimoji="0" lang="en-US" altLang="zh-TW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寒冷的冬天呢</a:t>
            </a:r>
            <a:r>
              <a:rPr kumimoji="0" lang="en-US" altLang="zh-TW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? </a:t>
            </a:r>
            <a:r>
              <a:rPr kumimoji="0"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」</a:t>
            </a:r>
            <a:endParaRPr kumimoji="0" lang="en-US" altLang="zh-TW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「我們要如何生活呢</a:t>
            </a:r>
            <a:r>
              <a:rPr kumimoji="0" lang="en-US" altLang="zh-TW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? </a:t>
            </a:r>
            <a:r>
              <a:rPr kumimoji="0"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」</a:t>
            </a:r>
            <a:endParaRPr kumimoji="0" lang="en-US" altLang="zh-TW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鎮上每個人都是愁容滿面。</a:t>
            </a:r>
            <a:endParaRPr kumimoji="0" lang="en-US" altLang="zh-TW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當然了</a:t>
            </a:r>
            <a:r>
              <a:rPr kumimoji="0" lang="en-US" altLang="zh-TW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凱琪和媽媽也很擔心，就像往常一樣，</a:t>
            </a:r>
            <a:endParaRPr kumimoji="0" lang="en-US" altLang="zh-TW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還是在硬梆梆的土裡</a:t>
            </a:r>
            <a:endParaRPr kumimoji="0" lang="en-US" altLang="zh-TW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種下鬱金香球根</a:t>
            </a:r>
            <a:endParaRPr kumimoji="0" lang="en-US" altLang="zh-TW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期待他開出美麗的花朵</a:t>
            </a:r>
            <a:endParaRPr kumimoji="0" lang="en-US" altLang="zh-TW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kumimoji="0" lang="en-US" altLang="zh-TW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Local Settings\Temporary Internet Files\Content.IE5\Z6SFF9OX\MCj023417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3143250"/>
            <a:ext cx="442912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Administrator\Local Settings\Temporary Internet Files\Content.IE5\MAXAH8RB\MCj023751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2857500"/>
            <a:ext cx="2189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57158" y="357166"/>
            <a:ext cx="8443337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「好大啊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好大的包裹呀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我的腳踏車都載不動了。」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郵差科來弘大聲又興奮的喊著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這時鄰居紛紛探頭出來看，包醫師好奇的走出診所，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葛太太也出來了，歐小姐、李校長和藍先生一家人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都跑出來，全都睜大眼睛注意看著包裹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Local Settings\Temporary Internet Files\Content.IE5\00EB4MQK\MCj041956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928662" y="1428736"/>
            <a:ext cx="7124065" cy="35394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大家圍在凱琪身邊，看著他把手放進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由美國寄來的第三個更大的包裹裡。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「太棒了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」包醫師看著紙箱裡的東西大叫。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「真是太慷慨了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」藍太太也說著。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裡面有很多肉罐頭，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好幾包奶粉和糖呢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還有蘿西寫的信。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32771" name="Picture 6" descr="C:\Documents and Settings\Administrator\Local Settings\Temporary Internet Files\Content.IE5\00EB4MQK\MCj042978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4929188"/>
            <a:ext cx="29289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Local Settings\Temporary Internet Files\Content.IE5\4228YTOU\MCj012307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0"/>
            <a:ext cx="3963987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dministrator\Local Settings\Temporary Internet Files\Content.IE5\4228YTOU\MCj012307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1614488"/>
            <a:ext cx="3963988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00034" y="214290"/>
            <a:ext cx="198002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第三封收信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1472" y="928670"/>
            <a:ext cx="237757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親愛的凱琪；</a:t>
            </a:r>
          </a:p>
        </p:txBody>
      </p:sp>
      <p:sp>
        <p:nvSpPr>
          <p:cNvPr id="6" name="矩形 5"/>
          <p:cNvSpPr/>
          <p:nvPr/>
        </p:nvSpPr>
        <p:spPr>
          <a:xfrm>
            <a:off x="1500166" y="1643050"/>
            <a:ext cx="5755101" cy="440120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天啊</a:t>
            </a:r>
            <a:r>
              <a:rPr kumimoji="0" lang="en-US" altLang="zh-TW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!</a:t>
            </a: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你絕對猜不到。媽媽把信上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寫的事告訴他的朋友以後，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他們又告訴他們 的朋友，然後我家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的門鈴就一直響個不停。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好多人都說</a:t>
            </a:r>
            <a:r>
              <a:rPr kumimoji="0" lang="en-US" altLang="zh-TW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:</a:t>
            </a: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「把這個寄給凱琪」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所以我就通通寄給你，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希望這些食物能讓藍家的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小孩長胖一些。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                  愛你的蘿西上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Local Settings\Temporary Internet Files\Content.IE5\XBBMLXYH\MCj04193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5168900"/>
            <a:ext cx="3429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Documents and Settings\Administrator\Local Settings\Temporary Internet Files\Content.IE5\XBBMLXYH\MCj025060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9594">
            <a:off x="5476875" y="4068763"/>
            <a:ext cx="337185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928688" y="785813"/>
            <a:ext cx="184150" cy="584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43050"/>
            <a:ext cx="9345828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「哦</a:t>
            </a:r>
            <a:r>
              <a:rPr kumimoji="0"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一定會</a:t>
            </a:r>
            <a:r>
              <a:rPr kumimoji="0"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一定會</a:t>
            </a:r>
            <a:r>
              <a:rPr kumimoji="0"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」藍太太大聲的嚷嚷。</a:t>
            </a:r>
            <a:endParaRPr kumimoji="0"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凱琪又做了一個決定。「大家一起分享吧</a:t>
            </a:r>
            <a:r>
              <a:rPr kumimoji="0"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」他說。</a:t>
            </a:r>
            <a:endParaRPr kumimoji="0"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歐小姐高興的叫了起來。</a:t>
            </a:r>
            <a:endParaRPr kumimoji="0"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大家興奮的親吻、擁抱和真心的說感謝聲中，</a:t>
            </a:r>
            <a:endParaRPr kumimoji="0"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凱琪把食物一一分給大家。</a:t>
            </a:r>
          </a:p>
        </p:txBody>
      </p:sp>
      <p:pic>
        <p:nvPicPr>
          <p:cNvPr id="3091" name="Picture 19" descr="C:\Documents and Settings\Administrator\Local Settings\Temporary Internet Files\Content.IE5\D76U3212\MCj041881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4143375"/>
            <a:ext cx="178593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 descr="C:\Documents and Settings\Administrator\Local Settings\Temporary Internet Files\Content.IE5\XBBMLXYH\MCj042889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124541">
            <a:off x="346075" y="338138"/>
            <a:ext cx="1725613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0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Documents and Settings\Administrator\Local Settings\Temporary Internet Files\Content.IE5\D76U3212\MCj034502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9300" y="5357813"/>
            <a:ext cx="7747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Documents and Settings\Administrator\Local Settings\Temporary Internet Files\Content.IE5\D76U3212\MCj034502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5429250"/>
            <a:ext cx="7747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Documents and Settings\Administrator\Local Settings\Temporary Internet Files\Content.IE5\D76U3212\MCj034502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286375"/>
            <a:ext cx="7747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Documents and Settings\Administrator\Local Settings\Temporary Internet Files\Content.IE5\D76U3212\MCj034502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357813"/>
            <a:ext cx="7747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285852" y="0"/>
            <a:ext cx="198002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第三封回信</a:t>
            </a:r>
            <a:endParaRPr kumimoji="0" lang="en-US" altLang="zh-TW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1000100" y="500042"/>
            <a:ext cx="2117887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親愛的蘿西</a:t>
            </a:r>
            <a:r>
              <a:rPr kumimoji="0" lang="en-US" altLang="zh-TW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214546" y="857232"/>
            <a:ext cx="6936514" cy="569386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你的包裹在奧斯特鎮上引起一陣騷動呢</a:t>
            </a:r>
            <a:r>
              <a:rPr kumimoji="0" lang="en-US" altLang="zh-TW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幾乎鎮上所有的人都跑來看，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你和你們好心的朋友寄來的東西。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而且當大家離開時 ，每一個人的手上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都拿著你們送來的禮物。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感恩你們，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讓大家不再擔心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大衣、鞋子破了，怎麼辦</a:t>
            </a:r>
            <a:r>
              <a:rPr kumimoji="0" lang="en-US" altLang="zh-TW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也不再害怕又長又冷的冬天即將來臨。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你知道嗎</a:t>
            </a:r>
            <a:r>
              <a:rPr kumimoji="0" lang="en-US" altLang="zh-TW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?</a:t>
            </a: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你的友誼不但填飽我們的肚子，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也振作我們的精神。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愛你的凱琪敬上</a:t>
            </a:r>
            <a:endParaRPr kumimoji="0" lang="en-US" altLang="zh-TW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1" name="Picture 8" descr="C:\Documents and Settings\Administrator\Local Settings\Temporary Internet Files\Content.IE5\D76U3212\MCj034502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5429250"/>
            <a:ext cx="7747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Documents and Settings\Administrator\Local Settings\Temporary Internet Files\Content.IE5\D76U3212\MCj034502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5429250"/>
            <a:ext cx="7747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istrator\Local Settings\Temporary Internet Files\Content.IE5\EDJCL4RY\MCj041949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357188"/>
            <a:ext cx="892968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2357422" y="214290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過了幾個星期，冬天呼呼的來了，積雪好深好深，</a:t>
            </a:r>
            <a:endParaRPr kumimoji="0" lang="en-US" altLang="zh-TW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天氣變得好冷好冷，也許是最冷的冬天。</a:t>
            </a:r>
            <a:endParaRPr kumimoji="0" lang="en-US" altLang="zh-TW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在一個早晨，凱琪忽然聽見有人，大聲呼喊他的名字</a:t>
            </a:r>
            <a:endParaRPr kumimoji="0" lang="en-US" altLang="zh-TW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並且敲他家的大門。</a:t>
            </a:r>
            <a:endParaRPr kumimoji="0" lang="en-US" altLang="zh-TW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「看看我幫你送來什麼</a:t>
            </a:r>
            <a:r>
              <a:rPr kumimoji="0" lang="en-US" altLang="zh-TW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」郵差大呼小叫的</a:t>
            </a:r>
            <a:endParaRPr kumimoji="0" lang="en-US" altLang="zh-TW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並且推</a:t>
            </a:r>
            <a:r>
              <a:rPr kumimoji="0" lang="en-US" altLang="zh-TW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-</a:t>
            </a: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推</a:t>
            </a:r>
            <a:r>
              <a:rPr kumimoji="0" lang="en-US" altLang="zh-TW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-</a:t>
            </a: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推一大堆大大小小的包裹。</a:t>
            </a:r>
            <a:endParaRPr kumimoji="0" lang="en-US" altLang="zh-TW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「這麼多呀</a:t>
            </a:r>
            <a:r>
              <a:rPr kumimoji="0" lang="en-US" altLang="zh-TW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」凱琪差點興奮得喘不過氣來。</a:t>
            </a:r>
            <a:endParaRPr kumimoji="0" lang="en-US" altLang="zh-TW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「哈</a:t>
            </a:r>
            <a:r>
              <a:rPr kumimoji="0" lang="en-US" altLang="zh-TW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還有很多呢</a:t>
            </a:r>
            <a:r>
              <a:rPr kumimoji="0" lang="en-US" altLang="zh-TW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」凱琪往外一看</a:t>
            </a:r>
            <a:r>
              <a:rPr kumimoji="0" lang="en-US" altLang="zh-TW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~~~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一堆人用雪橇一輛輛拉進來</a:t>
            </a:r>
            <a:endParaRPr kumimoji="0" lang="en-US" altLang="zh-TW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許許多多的包裹。</a:t>
            </a:r>
            <a:endParaRPr kumimoji="0" lang="en-US" altLang="zh-TW" sz="24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</p:txBody>
      </p:sp>
      <p:pic>
        <p:nvPicPr>
          <p:cNvPr id="1033" name="Picture 9" descr="C:\Documents and Settings\Administrator\Local Settings\Temporary Internet Files\Content.IE5\1O039DG9\MCj042733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5896">
            <a:off x="6751638" y="4881563"/>
            <a:ext cx="1849437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Documents and Settings\Administrator\Local Settings\Temporary Internet Files\Content.IE5\RB7HJWIS\MCj015673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0"/>
            <a:ext cx="785812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546" r="546"/>
          <a:stretch>
            <a:fillRect/>
          </a:stretch>
        </p:blipFill>
        <p:spPr bwMode="auto">
          <a:xfrm>
            <a:off x="2500313" y="428625"/>
            <a:ext cx="4851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0" y="4786313"/>
            <a:ext cx="92122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200">
                <a:latin typeface="Calibri" pitchFamily="34" charset="0"/>
              </a:rPr>
              <a:t>嗨</a:t>
            </a:r>
            <a:r>
              <a:rPr kumimoji="0" lang="en-US" altLang="zh-TW" sz="3200">
                <a:latin typeface="Calibri" pitchFamily="34" charset="0"/>
              </a:rPr>
              <a:t>!</a:t>
            </a:r>
            <a:r>
              <a:rPr kumimoji="0" lang="zh-TW" altLang="en-US" sz="3200">
                <a:latin typeface="Calibri" pitchFamily="34" charset="0"/>
              </a:rPr>
              <a:t>大家好，我是凱琪，我住在荷蘭的奧斯特小鎮</a:t>
            </a:r>
            <a:endParaRPr kumimoji="0" lang="en-US" altLang="zh-TW" sz="3200">
              <a:latin typeface="Calibri" pitchFamily="34" charset="0"/>
            </a:endParaRPr>
          </a:p>
          <a:p>
            <a:r>
              <a:rPr kumimoji="0" lang="zh-TW" altLang="en-US" sz="3200">
                <a:latin typeface="Calibri" pitchFamily="34" charset="0"/>
              </a:rPr>
              <a:t>在這裡沒有糖、牛奶和肥皂，更沒有巧克力也沒有</a:t>
            </a:r>
            <a:endParaRPr kumimoji="0" lang="en-US" altLang="zh-TW" sz="3200">
              <a:latin typeface="Calibri" pitchFamily="34" charset="0"/>
            </a:endParaRPr>
          </a:p>
          <a:p>
            <a:r>
              <a:rPr kumimoji="0" lang="zh-TW" altLang="en-US" sz="3200">
                <a:latin typeface="Calibri" pitchFamily="34" charset="0"/>
              </a:rPr>
              <a:t>新衣服和新鞋。每個人都過著很窮困的日子。</a:t>
            </a:r>
          </a:p>
        </p:txBody>
      </p:sp>
      <p:sp>
        <p:nvSpPr>
          <p:cNvPr id="5" name="向左箭號 4">
            <a:hlinkClick r:id="" action="ppaction://hlinkshowjump?jump=previousslide"/>
          </p:cNvPr>
          <p:cNvSpPr/>
          <p:nvPr/>
        </p:nvSpPr>
        <p:spPr>
          <a:xfrm>
            <a:off x="8072438" y="4214813"/>
            <a:ext cx="214312" cy="285750"/>
          </a:xfrm>
          <a:prstGeom prst="leftArrow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向右箭號 5">
            <a:hlinkClick r:id="" action="ppaction://hlinkshowjump?jump=nextslide"/>
          </p:cNvPr>
          <p:cNvSpPr/>
          <p:nvPr/>
        </p:nvSpPr>
        <p:spPr>
          <a:xfrm>
            <a:off x="8501063" y="4214813"/>
            <a:ext cx="214312" cy="285750"/>
          </a:xfrm>
          <a:prstGeom prst="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istrator\Local Settings\Temporary Internet Files\Content.IE5\4228YTOU\MCj02905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103981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357290" y="714356"/>
            <a:ext cx="207941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親愛的凱琪</a:t>
            </a:r>
            <a:r>
              <a:rPr kumimoji="0" lang="en-US" altLang="zh-TW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:</a:t>
            </a:r>
            <a:endParaRPr kumimoji="0" lang="zh-TW" alt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85852" y="1285860"/>
            <a:ext cx="7366119" cy="48320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你一定不會相信這裡發生了甚麼事</a:t>
            </a:r>
            <a:r>
              <a:rPr kumimoji="0" lang="en-US" altLang="zh-TW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不論是鄰居或是學校，只要知道你事情的人，</a:t>
            </a:r>
            <a:endParaRPr kumimoji="0" lang="en-US" altLang="zh-TW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不管他是住在哪裡的人，</a:t>
            </a:r>
            <a:endParaRPr kumimoji="0" lang="en-US" altLang="zh-TW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大家都想寄包裹給你們，</a:t>
            </a:r>
            <a:endParaRPr kumimoji="0" lang="en-US" altLang="zh-TW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學校募捐罐頭食物、衣服等等，</a:t>
            </a:r>
            <a:endParaRPr kumimoji="0" lang="en-US" altLang="zh-TW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很多很多的公司也寄來了許多箱的東西。</a:t>
            </a:r>
            <a:endParaRPr kumimoji="0" lang="en-US" altLang="zh-TW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我們大家都非常關心你們，希望這些東西</a:t>
            </a:r>
            <a:endParaRPr kumimoji="0" lang="en-US" altLang="zh-TW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夠你和所有的朋友、鄰居一起分享。</a:t>
            </a:r>
            <a:endParaRPr kumimoji="0" lang="en-US" altLang="zh-TW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愛你的蘿西敬上</a:t>
            </a:r>
            <a:endParaRPr kumimoji="0" lang="en-US" altLang="zh-TW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57290" y="142852"/>
            <a:ext cx="1980030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</a:rPr>
              <a:t>第四封來信</a:t>
            </a:r>
          </a:p>
        </p:txBody>
      </p:sp>
      <p:pic>
        <p:nvPicPr>
          <p:cNvPr id="1030" name="Picture 6" descr="C:\Documents and Settings\Administrator\Local Settings\Temporary Internet Files\Content.IE5\4228YTOU\MCj041886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688" y="5000625"/>
            <a:ext cx="1616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Administrator\Local Settings\Temporary Internet Files\Content.IE5\D76U3212\MCj041865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4929188"/>
            <a:ext cx="152717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Local Settings\Temporary Internet Files\Content.IE5\XBBMLXYH\MCj041836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2571750"/>
            <a:ext cx="9358313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9353844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這時奧斯特鎮的居民，都驚訝得說不出話來。</a:t>
            </a:r>
            <a:endParaRPr kumimoji="0" lang="en-US" altLang="zh-TW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整個漫長的冬天，包裹依然陸續不斷的湧入到</a:t>
            </a:r>
            <a:endParaRPr kumimoji="0" lang="en-US" altLang="zh-TW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荷蘭的奧斯特鎮上，每個人都過了一個溫暖又飽足</a:t>
            </a:r>
            <a:endParaRPr kumimoji="0" lang="en-US" altLang="zh-TW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的冬天。整個漫長的冬天，</a:t>
            </a:r>
            <a:endParaRPr kumimoji="0" lang="en-US" altLang="zh-TW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凱琪也一直寫信給美國的朋友蘿西。</a:t>
            </a:r>
            <a:endParaRPr kumimoji="0" lang="en-US" altLang="zh-TW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" descr="C:\Documents and Settings\Administrator\Local Settings\Temporary Internet Files\Content.IE5\00EB4MQK\MCj041795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88582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10" descr="C:\Documents and Settings\Administrator\Local Settings\Temporary Internet Files\Content.IE5\XBBMLXYH\MCj02876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4429125"/>
            <a:ext cx="7858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1" descr="C:\Documents and Settings\Administrator\Local Settings\Temporary Internet Files\Content.IE5\XBBMLXYH\MCj02876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5214938"/>
            <a:ext cx="13573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2" descr="C:\Documents and Settings\Administrator\Local Settings\Temporary Internet Files\Content.IE5\XBBMLXYH\MCj02876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5143500"/>
            <a:ext cx="785812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4" descr="C:\Documents and Settings\Administrator\Local Settings\Temporary Internet Files\Content.IE5\XBBMLXYH\MCj02876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5214938"/>
            <a:ext cx="12144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0" y="0"/>
            <a:ext cx="8802410" cy="21205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雪融了，風不再刺骨了，土地上的鬱金香很努力的鑽出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花園裡一片黃、一片紅的還有那紫的粉紅的，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真是美麗啊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一個溫暖的早晨，凱琪對著媽媽說：「如果我們也寄個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包裹給蘿西，那一定很棒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 </a:t>
            </a: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」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「對啊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 </a:t>
            </a: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但是我們要寄甚麼呢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?</a:t>
            </a: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」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凱琪微笑的告訴媽媽，「我有一個好主意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 </a:t>
            </a: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」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媽媽說，不錯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不錯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真是好主意呢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所有的鄰居都異口同聲的說他們也要幫忙。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39943" name="Picture 10" descr="C:\Documents and Settings\Administrator\Local Settings\Temporary Internet Files\Content.IE5\XBBMLXYH\MCj02876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4572000"/>
            <a:ext cx="10001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0" descr="C:\Documents and Settings\Administrator\Local Settings\Temporary Internet Files\Content.IE5\XBBMLXYH\MCj028761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5143500"/>
            <a:ext cx="100012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3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0" descr="C:\Documents and Settings\Administrator\Local Settings\Temporary Internet Files\Content.IE5\2HBSXC7A\MPj042298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0" y="571480"/>
            <a:ext cx="8651727" cy="452431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在一個陽光燦爛的早上，郵差按鈴，</a:t>
            </a:r>
            <a:endParaRPr kumimoji="0" lang="en-US" altLang="zh-TW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「叮噹</a:t>
            </a:r>
            <a:r>
              <a:rPr kumimoji="0" lang="en-US" altLang="zh-TW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!</a:t>
            </a: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叮噹</a:t>
            </a:r>
            <a:r>
              <a:rPr kumimoji="0" lang="en-US" altLang="zh-TW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!</a:t>
            </a: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有一個蘿西的包裹，</a:t>
            </a:r>
            <a:endParaRPr kumimoji="0" lang="en-US" altLang="zh-TW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是從荷蘭寄來的。」</a:t>
            </a:r>
            <a:endParaRPr kumimoji="0" lang="en-US" altLang="zh-TW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蘿西驚訝的說</a:t>
            </a:r>
            <a:r>
              <a:rPr kumimoji="0" lang="en-US" altLang="zh-TW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:</a:t>
            </a: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「荷蘭</a:t>
            </a:r>
            <a:r>
              <a:rPr kumimoji="0" lang="en-US" altLang="zh-TW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!</a:t>
            </a: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到底是甚麼東西</a:t>
            </a:r>
            <a:r>
              <a:rPr kumimoji="0" lang="en-US" altLang="zh-TW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?</a:t>
            </a: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」</a:t>
            </a:r>
            <a:endParaRPr kumimoji="0" lang="en-US" altLang="zh-TW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媽媽說</a:t>
            </a:r>
            <a:r>
              <a:rPr kumimoji="0" lang="en-US" altLang="zh-TW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:</a:t>
            </a: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「我們打開看看</a:t>
            </a:r>
            <a:r>
              <a:rPr kumimoji="0" lang="en-US" altLang="zh-TW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!</a:t>
            </a: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」</a:t>
            </a:r>
            <a:endParaRPr kumimoji="0" lang="en-US" altLang="zh-TW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蘿西急忙的打開箱子看。</a:t>
            </a:r>
            <a:endParaRPr kumimoji="0" lang="en-US" altLang="zh-TW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蘿西和媽媽驚呼說</a:t>
            </a:r>
            <a:r>
              <a:rPr kumimoji="0" lang="en-US" altLang="zh-TW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:</a:t>
            </a: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「哇</a:t>
            </a:r>
            <a:r>
              <a:rPr kumimoji="0" lang="en-US" altLang="zh-TW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!</a:t>
            </a: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好多喔</a:t>
            </a:r>
            <a:r>
              <a:rPr kumimoji="0" lang="en-US" altLang="zh-TW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!</a:t>
            </a: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」</a:t>
            </a:r>
            <a:endParaRPr kumimoji="0" lang="en-US" altLang="zh-TW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並從裡面拿出一封信。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uiExpan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D:\My Pictures\Microsoft 多媒體藝廊\j019885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5"/>
            <a:ext cx="43116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D:\My Pictures\Microsoft 多媒體藝廊\j043224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786188"/>
            <a:ext cx="1863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D:\My Pictures\Microsoft 多媒體藝廊\j043224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214813"/>
            <a:ext cx="3714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D:\My Pictures\Microsoft 多媒體藝廊\na01366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5356225"/>
            <a:ext cx="19462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85720" y="357166"/>
            <a:ext cx="7981672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我們希望這些來自奧斯特鎮的鬱金香球根，</a:t>
            </a:r>
            <a:endParaRPr kumimoji="0"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能夠讓美國印第安納州的曼菲爾市的街道，</a:t>
            </a:r>
            <a:endParaRPr kumimoji="0"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變的繽紛光彩，就像你們的愛心。</a:t>
            </a:r>
            <a:endParaRPr kumimoji="0"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秋天時把它種下， 等待春天的驚喜吧</a:t>
            </a:r>
            <a:r>
              <a:rPr kumimoji="0" lang="en-US" altLang="zh-TW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愛你的凱琪上</a:t>
            </a:r>
          </a:p>
        </p:txBody>
      </p:sp>
      <p:sp>
        <p:nvSpPr>
          <p:cNvPr id="16" name="矩形 15"/>
          <p:cNvSpPr/>
          <p:nvPr/>
        </p:nvSpPr>
        <p:spPr>
          <a:xfrm>
            <a:off x="500034" y="285728"/>
            <a:ext cx="2300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親愛的蘿西</a:t>
            </a:r>
            <a:r>
              <a:rPr kumimoji="0"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: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 descr="D:\My Pictures\Microsoft 多媒體藝廊\j0432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8095486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省思</a:t>
            </a:r>
            <a:r>
              <a:rPr kumimoji="0" lang="en-US" altLang="zh-TW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小朋友聽完這個故事，你是否從故事中膫解</a:t>
            </a:r>
            <a:r>
              <a:rPr kumimoji="0" lang="en-US" altLang="zh-TW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1.</a:t>
            </a:r>
            <a:r>
              <a:rPr kumimoji="0" lang="zh-TW" alt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「施」與「受」之間的喜悅和滿足。</a:t>
            </a:r>
            <a:endParaRPr kumimoji="0" lang="en-US" altLang="zh-TW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2.</a:t>
            </a:r>
            <a:r>
              <a:rPr kumimoji="0" lang="zh-TW" alt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「分享」得到的快樂及經驗。</a:t>
            </a:r>
            <a:endParaRPr kumimoji="0" lang="en-US" altLang="zh-TW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3. </a:t>
            </a:r>
            <a:r>
              <a:rPr kumimoji="0" lang="zh-TW" alt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如何在生活中「行善」</a:t>
            </a:r>
            <a:endParaRPr kumimoji="0" lang="en-US" altLang="zh-TW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C:\Documents and Settings\Administrator\Local Settings\Temporary Internet Files\Content.IE5\2HBSXC7A\MPj042240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4282" y="214290"/>
            <a:ext cx="203292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靜思語</a:t>
            </a:r>
            <a:r>
              <a:rPr kumimoji="0" lang="en-US" altLang="zh-TW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:</a:t>
            </a:r>
            <a:endParaRPr kumimoji="0" lang="zh-TW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581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5720" y="1000108"/>
            <a:ext cx="8473795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zh-TW" alt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「施」比「受」有福。</a:t>
            </a:r>
            <a:endParaRPr kumimoji="0" lang="en-US" altLang="zh-TW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zh-TW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zh-TW" alt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1000108"/>
            <a:ext cx="839685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2.</a:t>
            </a:r>
            <a:r>
              <a:rPr kumimoji="0" lang="zh-TW" alt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天下有兩件事不能等，</a:t>
            </a:r>
            <a:endParaRPr kumimoji="0" lang="en-US" altLang="zh-TW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1472" y="4429132"/>
            <a:ext cx="728667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【</a:t>
            </a:r>
            <a:r>
              <a:rPr kumimoji="0" lang="zh-TW" alt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孝順和行善</a:t>
            </a:r>
            <a:r>
              <a:rPr kumimoji="0" lang="en-US" altLang="zh-TW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】</a:t>
            </a:r>
            <a:endParaRPr kumimoji="0" lang="zh-TW" alt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10" name="全向箭號圖說文字 9"/>
          <p:cNvSpPr/>
          <p:nvPr/>
        </p:nvSpPr>
        <p:spPr>
          <a:xfrm>
            <a:off x="-857250" y="4786313"/>
            <a:ext cx="46037" cy="142875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5058" name="文字方塊 8"/>
          <p:cNvSpPr txBox="1">
            <a:spLocks noChangeArrowheads="1"/>
          </p:cNvSpPr>
          <p:nvPr/>
        </p:nvSpPr>
        <p:spPr bwMode="auto">
          <a:xfrm>
            <a:off x="500063" y="428625"/>
            <a:ext cx="82153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400" dirty="0">
                <a:solidFill>
                  <a:srgbClr val="7030A0"/>
                </a:solidFill>
                <a:latin typeface="Calibri" pitchFamily="34" charset="0"/>
                <a:ea typeface="文鼎粗隸" pitchFamily="49" charset="-120"/>
              </a:rPr>
              <a:t>看完這個故事</a:t>
            </a:r>
            <a:endParaRPr kumimoji="0" lang="en-US" altLang="zh-TW" sz="4400" dirty="0">
              <a:solidFill>
                <a:srgbClr val="7030A0"/>
              </a:solidFill>
              <a:latin typeface="Calibri" pitchFamily="34" charset="0"/>
              <a:ea typeface="文鼎粗隸" pitchFamily="49" charset="-120"/>
            </a:endParaRPr>
          </a:p>
          <a:p>
            <a:endParaRPr kumimoji="0" lang="en-US" altLang="zh-TW" sz="4400" dirty="0">
              <a:solidFill>
                <a:srgbClr val="7030A0"/>
              </a:solidFill>
              <a:latin typeface="Calibri" pitchFamily="34" charset="0"/>
              <a:ea typeface="文鼎粗隸" pitchFamily="49" charset="-120"/>
            </a:endParaRPr>
          </a:p>
          <a:p>
            <a:r>
              <a:rPr kumimoji="0" lang="zh-TW" altLang="en-US" sz="4400" dirty="0">
                <a:solidFill>
                  <a:srgbClr val="7030A0"/>
                </a:solidFill>
                <a:latin typeface="Calibri" pitchFamily="34" charset="0"/>
                <a:ea typeface="文鼎粗隸" pitchFamily="49" charset="-120"/>
              </a:rPr>
              <a:t>願我們把</a:t>
            </a:r>
            <a:r>
              <a:rPr kumimoji="0" lang="en-US" altLang="zh-TW" sz="4400" dirty="0">
                <a:solidFill>
                  <a:srgbClr val="7030A0"/>
                </a:solidFill>
                <a:latin typeface="Calibri" pitchFamily="34" charset="0"/>
                <a:ea typeface="文鼎粗隸" pitchFamily="49" charset="-120"/>
              </a:rPr>
              <a:t>【</a:t>
            </a:r>
            <a:r>
              <a:rPr kumimoji="0" lang="zh-TW" altLang="en-US" sz="4400" dirty="0">
                <a:solidFill>
                  <a:srgbClr val="7030A0"/>
                </a:solidFill>
                <a:latin typeface="Calibri" pitchFamily="34" charset="0"/>
                <a:ea typeface="文鼎粗隸" pitchFamily="49" charset="-120"/>
              </a:rPr>
              <a:t>愛與善</a:t>
            </a:r>
            <a:r>
              <a:rPr kumimoji="0" lang="en-US" altLang="zh-TW" sz="4400" dirty="0">
                <a:solidFill>
                  <a:srgbClr val="7030A0"/>
                </a:solidFill>
                <a:latin typeface="Calibri" pitchFamily="34" charset="0"/>
                <a:ea typeface="文鼎粗隸" pitchFamily="49" charset="-120"/>
              </a:rPr>
              <a:t>】</a:t>
            </a:r>
          </a:p>
          <a:p>
            <a:endParaRPr kumimoji="0" lang="en-US" altLang="zh-TW" sz="4400" dirty="0">
              <a:solidFill>
                <a:srgbClr val="7030A0"/>
              </a:solidFill>
              <a:latin typeface="Calibri" pitchFamily="34" charset="0"/>
              <a:ea typeface="文鼎粗隸" pitchFamily="49" charset="-120"/>
            </a:endParaRPr>
          </a:p>
          <a:p>
            <a:r>
              <a:rPr kumimoji="0" lang="zh-TW" altLang="en-US" sz="4400" dirty="0">
                <a:solidFill>
                  <a:srgbClr val="7030A0"/>
                </a:solidFill>
                <a:latin typeface="Calibri" pitchFamily="34" charset="0"/>
                <a:ea typeface="文鼎粗隸" pitchFamily="49" charset="-120"/>
              </a:rPr>
              <a:t>傳</a:t>
            </a:r>
            <a:r>
              <a:rPr kumimoji="0" lang="zh-TW" altLang="en-US" sz="4400" dirty="0" smtClean="0">
                <a:solidFill>
                  <a:srgbClr val="7030A0"/>
                </a:solidFill>
                <a:latin typeface="Calibri" pitchFamily="34" charset="0"/>
                <a:ea typeface="文鼎粗隸" pitchFamily="49" charset="-120"/>
              </a:rPr>
              <a:t>到世界的</a:t>
            </a:r>
            <a:r>
              <a:rPr kumimoji="0" lang="en-US" altLang="zh-TW" sz="4400" dirty="0">
                <a:solidFill>
                  <a:srgbClr val="7030A0"/>
                </a:solidFill>
                <a:latin typeface="Calibri" pitchFamily="34" charset="0"/>
                <a:ea typeface="文鼎粗隸" pitchFamily="49" charset="-120"/>
              </a:rPr>
              <a:t>------</a:t>
            </a:r>
            <a:r>
              <a:rPr kumimoji="0" lang="zh-TW" altLang="en-US" sz="4400" dirty="0">
                <a:solidFill>
                  <a:srgbClr val="7030A0"/>
                </a:solidFill>
                <a:latin typeface="Calibri" pitchFamily="34" charset="0"/>
                <a:ea typeface="文鼎粗隸" pitchFamily="49" charset="-120"/>
              </a:rPr>
              <a:t>每個角落</a:t>
            </a:r>
          </a:p>
        </p:txBody>
      </p:sp>
      <p:sp>
        <p:nvSpPr>
          <p:cNvPr id="15" name="動作按鈕: 首頁 14">
            <a:hlinkClick r:id="" action="ppaction://hlinkshowjump?jump=endshow" highlightClick="1"/>
          </p:cNvPr>
          <p:cNvSpPr/>
          <p:nvPr/>
        </p:nvSpPr>
        <p:spPr>
          <a:xfrm>
            <a:off x="428625" y="6215063"/>
            <a:ext cx="357188" cy="357187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Documents and Settings\Administrator\Local Settings\Temporary Internet Files\Content.IE5\RB7HJWIS\MPj042782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0"/>
            <a:ext cx="5072074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矩形 11"/>
          <p:cNvSpPr/>
          <p:nvPr/>
        </p:nvSpPr>
        <p:spPr>
          <a:xfrm>
            <a:off x="714348" y="3929066"/>
            <a:ext cx="8505854" cy="20005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一個春天的早晨，鬱金香開得又大又美，</a:t>
            </a:r>
            <a:endParaRPr kumimoji="0" lang="en-US" altLang="zh-TW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郵差先生科來弘，大聲喊著：「凱琪的包裹。 </a:t>
            </a:r>
            <a:endParaRPr kumimoji="0" lang="en-US" altLang="zh-TW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美國寄來的</a:t>
            </a:r>
            <a:r>
              <a:rPr kumimoji="0" lang="en-US" altLang="zh-TW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」</a:t>
            </a:r>
            <a:endParaRPr kumimoji="0" lang="en-US" altLang="zh-TW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 </a:t>
            </a:r>
          </a:p>
        </p:txBody>
      </p:sp>
      <p:pic>
        <p:nvPicPr>
          <p:cNvPr id="2060" name="Picture 12" descr="C:\Documents and Settings\Administrator\Local Settings\Temporary Internet Files\Content.IE5\MAXAH8RB\MCj023751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21891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C:\Documents and Settings\Administrator\Local Settings\Temporary Internet Files\Content.IE5\MAXAH8RB\MCj041866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5072063"/>
            <a:ext cx="12827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向右箭號 5">
            <a:hlinkClick r:id="" action="ppaction://hlinkshowjump?jump=nextslide"/>
          </p:cNvPr>
          <p:cNvSpPr/>
          <p:nvPr/>
        </p:nvSpPr>
        <p:spPr>
          <a:xfrm>
            <a:off x="5715000" y="6000750"/>
            <a:ext cx="285750" cy="357188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向左箭號 6">
            <a:hlinkClick r:id="" action="ppaction://hlinkshowjump?jump=previousslide"/>
          </p:cNvPr>
          <p:cNvSpPr/>
          <p:nvPr/>
        </p:nvSpPr>
        <p:spPr>
          <a:xfrm>
            <a:off x="5000625" y="6000750"/>
            <a:ext cx="357188" cy="357188"/>
          </a:xfrm>
          <a:prstGeom prst="leftArrow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C:\Documents and Settings\Administrator\Local Settings\Temporary Internet Files\Content.IE5\RB7HJWIS\MPj043182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500063"/>
            <a:ext cx="3643312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Documents and Settings\Administrator\Local Settings\Temporary Internet Files\Content.IE5\YDHX527Y\MCj010445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28938" y="-142875"/>
            <a:ext cx="321468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1285852" y="3643314"/>
            <a:ext cx="7143800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「美國</a:t>
            </a:r>
            <a:r>
              <a:rPr kumimoji="0" lang="en-US" altLang="zh-TW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?</a:t>
            </a:r>
            <a:r>
              <a:rPr kumimoji="0" lang="zh-TW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」凱琪驚叫</a:t>
            </a:r>
            <a:r>
              <a:rPr kumimoji="0" lang="en-US" altLang="zh-TW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:</a:t>
            </a:r>
            <a:r>
              <a:rPr kumimoji="0" lang="zh-TW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「誰會從美國寄包裹給我呀</a:t>
            </a:r>
            <a:r>
              <a:rPr kumimoji="0" lang="en-US" altLang="zh-TW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?</a:t>
            </a:r>
            <a:r>
              <a:rPr kumimoji="0" lang="zh-TW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」</a:t>
            </a:r>
            <a:endParaRPr kumimoji="0" lang="en-US" altLang="zh-TW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ungsuhChe" pitchFamily="49" charset="-127"/>
              <a:ea typeface="GungsuhChe" pitchFamily="49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包裹上寫著</a:t>
            </a:r>
            <a:r>
              <a:rPr kumimoji="0" lang="en-US" altLang="zh-TW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【</a:t>
            </a:r>
            <a:r>
              <a:rPr kumimoji="0" lang="zh-TW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兒童救助協會</a:t>
            </a:r>
            <a:r>
              <a:rPr kumimoji="0" lang="en-US" altLang="zh-TW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】</a:t>
            </a:r>
            <a:r>
              <a:rPr kumimoji="0" lang="zh-TW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這是美國小孩收集許多荷蘭買不到的東西，並且在信封上寫著</a:t>
            </a:r>
            <a:r>
              <a:rPr kumimoji="0" lang="en-US" altLang="zh-TW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【U.S.A】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ungsuhChe" pitchFamily="49" charset="-127"/>
                <a:ea typeface="GungsuhChe" pitchFamily="49" charset="-127"/>
              </a:rPr>
              <a:t>媽媽告訴凱琪。接著凱琪迫不及待的打開包裹</a:t>
            </a:r>
          </a:p>
        </p:txBody>
      </p:sp>
      <p:pic>
        <p:nvPicPr>
          <p:cNvPr id="3081" name="Picture 9" descr="C:\Documents and Settings\Administrator\Local Settings\Temporary Internet Files\Content.IE5\MAXAH8RB\MCj042937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4929188"/>
            <a:ext cx="1741487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C:\Documents and Settings\Administrator\Local Settings\Temporary Internet Files\Content.IE5\408H3X32\MCj0432642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7143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C:\Documents and Settings\Administrator\Local Settings\Temporary Internet Files\Content.IE5\YDHX527Y\MCj0290715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77554">
            <a:off x="500063" y="4929188"/>
            <a:ext cx="1865312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向右箭號 7">
            <a:hlinkClick r:id="" action="ppaction://hlinkshowjump?jump=nextslide"/>
          </p:cNvPr>
          <p:cNvSpPr/>
          <p:nvPr/>
        </p:nvSpPr>
        <p:spPr>
          <a:xfrm>
            <a:off x="5929313" y="6143625"/>
            <a:ext cx="357187" cy="285750"/>
          </a:xfrm>
          <a:prstGeom prst="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向左箭號 8">
            <a:hlinkClick r:id="" action="ppaction://hlinkshowjump?jump=previousslide"/>
          </p:cNvPr>
          <p:cNvSpPr/>
          <p:nvPr/>
        </p:nvSpPr>
        <p:spPr>
          <a:xfrm>
            <a:off x="5429250" y="6143625"/>
            <a:ext cx="357188" cy="285750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Local Settings\Temporary Internet Files\Content.IE5\MAXAH8RB\MCj041262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29289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Administrator\Local Settings\Temporary Internet Files\Content.IE5\YDHX527Y\MCj02394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00731">
            <a:off x="1698625" y="4911725"/>
            <a:ext cx="112395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Administrator\Local Settings\Temporary Internet Files\Content.IE5\RB7HJWIS\MCj041831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410801">
            <a:off x="212725" y="3436938"/>
            <a:ext cx="17748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C:\Documents and Settings\Administrator\Local Settings\Temporary Internet Files\Content.IE5\408H3X32\MCj041802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500063"/>
            <a:ext cx="1357312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Documents and Settings\Administrator\Local Settings\Temporary Internet Files\Content.IE5\MAXAH8RB\MCj0326404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41957">
            <a:off x="6715125" y="4714875"/>
            <a:ext cx="18288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500298" y="1428736"/>
            <a:ext cx="5032147" cy="3108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打開包裹一看，哇</a:t>
            </a:r>
            <a:r>
              <a:rPr kumimoji="0" lang="en-US" altLang="zh-TW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!</a:t>
            </a:r>
            <a:r>
              <a:rPr kumimoji="0" lang="zh-TW" alt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一塊肥皂，一雙毛襪，凱琪又把手伸進盒子裡拿出</a:t>
            </a:r>
            <a:r>
              <a:rPr kumimoji="0" lang="en-US" altLang="zh-TW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….</a:t>
            </a:r>
            <a:r>
              <a:rPr kumimoji="0" lang="zh-TW" alt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巧克力，媽媽說</a:t>
            </a:r>
            <a:r>
              <a:rPr kumimoji="0" lang="en-US" altLang="zh-TW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:</a:t>
            </a:r>
            <a:r>
              <a:rPr kumimoji="0" lang="zh-TW" alt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「好久沒聞到巧克力的味道了</a:t>
            </a:r>
            <a:r>
              <a:rPr kumimoji="0" lang="en-US" altLang="zh-TW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 !</a:t>
            </a:r>
            <a:r>
              <a:rPr kumimoji="0" lang="zh-TW" alt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」凱琪決定打開巧克力請媽媽及郵差先生科來弘，三人馬上分享</a:t>
            </a:r>
            <a:r>
              <a:rPr kumimoji="0" lang="en-US" altLang="zh-TW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-------</a:t>
            </a:r>
            <a:r>
              <a:rPr kumimoji="0" lang="zh-TW" alt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</a:rPr>
              <a:t>巧克力</a:t>
            </a:r>
          </a:p>
        </p:txBody>
      </p:sp>
      <p:sp>
        <p:nvSpPr>
          <p:cNvPr id="9" name="向右箭號 8">
            <a:hlinkClick r:id="" action="ppaction://hlinkshowjump?jump=nextslide"/>
          </p:cNvPr>
          <p:cNvSpPr/>
          <p:nvPr/>
        </p:nvSpPr>
        <p:spPr>
          <a:xfrm>
            <a:off x="8572500" y="3286125"/>
            <a:ext cx="357188" cy="357188"/>
          </a:xfrm>
          <a:prstGeom prst="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向左箭號 9">
            <a:hlinkClick r:id="" action="ppaction://hlinkshowjump?jump=previousslide"/>
          </p:cNvPr>
          <p:cNvSpPr/>
          <p:nvPr/>
        </p:nvSpPr>
        <p:spPr>
          <a:xfrm>
            <a:off x="7929563" y="3286125"/>
            <a:ext cx="357187" cy="357188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istrator\Local Settings\Temporary Internet Files\Content.IE5\408H3X32\MCj041950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820738"/>
            <a:ext cx="8358187" cy="60372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571736" y="214290"/>
            <a:ext cx="3053482" cy="4616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第一封信美國來信</a:t>
            </a:r>
            <a:endParaRPr kumimoji="0" lang="en-US" altLang="zh-TW" sz="2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14500" y="1357313"/>
            <a:ext cx="5519738" cy="15700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+mn-ea"/>
                <a:ea typeface="+mn-ea"/>
              </a:rPr>
              <a:t>親愛的荷蘭朋友</a:t>
            </a:r>
            <a:r>
              <a:rPr kumimoji="0" lang="en-US" altLang="zh-TW" sz="3200" dirty="0">
                <a:latin typeface="+mn-ea"/>
                <a:ea typeface="+mn-ea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+mn-ea"/>
                <a:ea typeface="+mn-ea"/>
              </a:rPr>
              <a:t>希望這些禮物能讓你們的生活</a:t>
            </a:r>
            <a:endParaRPr kumimoji="0" lang="en-US" altLang="zh-TW" sz="32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+mn-ea"/>
                <a:ea typeface="+mn-ea"/>
              </a:rPr>
              <a:t>過得更加光彩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786188" y="3857625"/>
            <a:ext cx="3579812" cy="2246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+mn-lt"/>
                <a:ea typeface="+mn-ea"/>
              </a:rPr>
              <a:t>美國朋友喬蘿西</a:t>
            </a:r>
            <a:endParaRPr kumimoji="0" lang="en-US" altLang="zh-TW" sz="2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+mn-lt"/>
                <a:ea typeface="+mn-ea"/>
              </a:rPr>
              <a:t>        美國</a:t>
            </a:r>
            <a:endParaRPr kumimoji="0" lang="en-US" altLang="zh-TW" sz="2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+mn-lt"/>
                <a:ea typeface="+mn-ea"/>
              </a:rPr>
              <a:t>印第安那州  曼菲爾市</a:t>
            </a:r>
            <a:endParaRPr kumimoji="0" lang="en-US" altLang="zh-TW" sz="2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+mn-lt"/>
                <a:ea typeface="+mn-ea"/>
              </a:rPr>
              <a:t>艾姆街</a:t>
            </a:r>
            <a:r>
              <a:rPr kumimoji="0" lang="en-US" altLang="zh-TW" sz="2800" dirty="0">
                <a:latin typeface="+mn-lt"/>
                <a:ea typeface="+mn-ea"/>
              </a:rPr>
              <a:t>123</a:t>
            </a:r>
            <a:r>
              <a:rPr kumimoji="0" lang="zh-TW" altLang="en-US" sz="2800" dirty="0">
                <a:latin typeface="+mn-lt"/>
                <a:ea typeface="+mn-ea"/>
              </a:rPr>
              <a:t>號</a:t>
            </a:r>
            <a:endParaRPr kumimoji="0" lang="en-US" altLang="zh-TW" sz="2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+mn-lt"/>
              <a:ea typeface="+mn-ea"/>
            </a:endParaRPr>
          </a:p>
        </p:txBody>
      </p:sp>
      <p:sp>
        <p:nvSpPr>
          <p:cNvPr id="7" name="向右箭號 6">
            <a:hlinkClick r:id="" action="ppaction://hlinkshowjump?jump=nextslide"/>
          </p:cNvPr>
          <p:cNvSpPr/>
          <p:nvPr/>
        </p:nvSpPr>
        <p:spPr>
          <a:xfrm>
            <a:off x="8501063" y="571500"/>
            <a:ext cx="357187" cy="357188"/>
          </a:xfrm>
          <a:prstGeom prst="righ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向左箭號 10">
            <a:hlinkClick r:id="" action="ppaction://hlinkshowjump?jump=previousslide"/>
          </p:cNvPr>
          <p:cNvSpPr/>
          <p:nvPr/>
        </p:nvSpPr>
        <p:spPr>
          <a:xfrm>
            <a:off x="7929563" y="571500"/>
            <a:ext cx="428625" cy="357188"/>
          </a:xfrm>
          <a:prstGeom prst="leftArrow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tor\Local Settings\Temporary Internet Files\Content.IE5\RB7HJWIS\MCj041950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000125"/>
            <a:ext cx="80010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071802" y="214290"/>
            <a:ext cx="3357586" cy="70788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第 一封回信</a:t>
            </a:r>
          </a:p>
        </p:txBody>
      </p:sp>
      <p:sp>
        <p:nvSpPr>
          <p:cNvPr id="4" name="矩形 3"/>
          <p:cNvSpPr/>
          <p:nvPr/>
        </p:nvSpPr>
        <p:spPr>
          <a:xfrm>
            <a:off x="2428860" y="2000240"/>
            <a:ext cx="3057247" cy="1354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親愛的美國朋友：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43174" y="2571745"/>
            <a:ext cx="5143536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         謝謝你寄來的肥皂和襪子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，特別是巧克力 。荷蘭這陣子都買不到糖。所以特別珍貴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感恩你的付出</a:t>
            </a:r>
            <a:r>
              <a:rPr kumimoji="0" lang="en-US" altLang="zh-TW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!</a:t>
            </a: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    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你的荷蘭朋友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史凱琪上</a:t>
            </a: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              </a:t>
            </a:r>
            <a:endParaRPr kumimoji="0" lang="zh-TW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928802"/>
            <a:ext cx="5288627" cy="22467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+mn-ea"/>
              </a:rPr>
              <a:t>夏天慢慢的來臨了。一天早上</a:t>
            </a:r>
            <a:endParaRPr kumimoji="0" lang="en-US" altLang="zh-TW" sz="28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Cambria Math" pitchFamily="18" charset="0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+mn-ea"/>
              </a:rPr>
              <a:t>凱琪和媽媽正在忙著拔鬱金香</a:t>
            </a:r>
            <a:endParaRPr kumimoji="0" lang="en-US" altLang="zh-TW" sz="28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Cambria Math" pitchFamily="18" charset="0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+mn-ea"/>
              </a:rPr>
              <a:t>將球根分類收進袋子 裡的時候，</a:t>
            </a:r>
            <a:endParaRPr kumimoji="0" lang="en-US" altLang="zh-TW" sz="28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Cambria Math" pitchFamily="18" charset="0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+mn-ea"/>
              </a:rPr>
              <a:t>郵差科來弘急忙踩著腳踏車大叫「又有包裹啦</a:t>
            </a:r>
            <a:r>
              <a:rPr kumimoji="0" lang="en-US" altLang="zh-TW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+mn-ea"/>
              </a:rPr>
              <a:t>!</a:t>
            </a:r>
            <a:r>
              <a:rPr kumimoji="0" lang="zh-TW" altLang="en-US" sz="2800" b="1" cap="all" dirty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Cambria Math" pitchFamily="18" charset="0"/>
                <a:ea typeface="+mn-ea"/>
              </a:rPr>
              <a:t>美國寄來的」</a:t>
            </a:r>
            <a:endParaRPr kumimoji="0" lang="zh-TW" altLang="en-US" sz="40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Cambria Math" pitchFamily="18" charset="0"/>
              <a:ea typeface="+mn-ea"/>
            </a:endParaRPr>
          </a:p>
        </p:txBody>
      </p:sp>
      <p:pic>
        <p:nvPicPr>
          <p:cNvPr id="1030" name="Picture 6" descr="C:\Documents and Settings\Administrator\Local Settings\Temporary Internet Files\Content.IE5\Z6SFF9OX\MCj042825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4978400"/>
            <a:ext cx="1524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C:\Documents and Settings\Administrator\Local Settings\Temporary Internet Files\Content.IE5\Z6SFF9OX\MCj042825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78400"/>
            <a:ext cx="1524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Documents and Settings\Administrator\Local Settings\Temporary Internet Files\Content.IE5\Z6SFF9OX\MCj042825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4978400"/>
            <a:ext cx="1524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Administrator\Local Settings\Temporary Internet Files\Content.IE5\Z6SFF9OX\MCj042825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4978400"/>
            <a:ext cx="1524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C:\Documents and Settings\Administrator\Local Settings\Temporary Internet Files\Content.IE5\Z6SFF9OX\MCj042825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978400"/>
            <a:ext cx="1524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Documents and Settings\Administrator\Local Settings\Temporary Internet Files\Content.IE5\ET43YHE5\MCj039541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997450"/>
            <a:ext cx="10255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:\Documents and Settings\Administrator\Local Settings\Temporary Internet Files\Content.IE5\ET43YHE5\MCj039541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86843">
            <a:off x="3006725" y="4897438"/>
            <a:ext cx="10255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C:\Documents and Settings\Administrator\Local Settings\Temporary Internet Files\Content.IE5\ET43YHE5\MCj039541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4997450"/>
            <a:ext cx="10255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C:\Documents and Settings\Administrator\Local Settings\Temporary Internet Files\Content.IE5\ET43YHE5\MCj039541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997450"/>
            <a:ext cx="10255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C:\Documents and Settings\Administrator\Local Settings\Temporary Internet Files\Content.IE5\ET43YHE5\MCj039541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4857750"/>
            <a:ext cx="10255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6" descr="C:\Documents and Settings\Administrator\Local Settings\Temporary Internet Files\Content.IE5\ET43YHE5\MCj041794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428625"/>
            <a:ext cx="37861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C:\Documents and Settings\Administrator\Local Settings\Temporary Internet Files\Content.IE5\Z6SFF9OX\MCj041842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313"/>
            <a:ext cx="371475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C:\Documents and Settings\Administrator\Local Settings\Temporary Internet Files\Content.IE5\Z6SFF9OX\MCj042825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4978400"/>
            <a:ext cx="1524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C:\Documents and Settings\Administrator\Local Settings\Temporary Internet Files\Content.IE5\ET43YHE5\MCj039541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97450"/>
            <a:ext cx="10255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Documents and Settings\Administrator\Local Settings\Temporary Internet Files\Content.IE5\Z6SFF9OX\MCj042825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4978400"/>
            <a:ext cx="1524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istrator\Local Settings\Temporary Internet Files\Content.IE5\C10TQN09\MCj042890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17653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Administrator\Local Settings\Temporary Internet Files\Content.IE5\ET43YHE5\MCj041834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357688"/>
            <a:ext cx="196691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Administrator\Local Settings\Temporary Internet Files\Content.IE5\C10TQN09\MCj041833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928813"/>
            <a:ext cx="3357562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714612" y="285728"/>
            <a:ext cx="6646092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這時隔壁藍先生、藍太太和</a:t>
            </a:r>
            <a:endParaRPr kumimoji="0" lang="en-US" altLang="zh-TW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五個瘦巴巴的小孩也跑了過來</a:t>
            </a:r>
            <a:endParaRPr kumimoji="0" lang="en-US" altLang="zh-TW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當凱琪打開包裹，從裡面拿出了四包糖</a:t>
            </a:r>
            <a:endParaRPr kumimoji="0" lang="en-US" altLang="zh-TW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和一封信時，</a:t>
            </a:r>
            <a:endParaRPr kumimoji="0" lang="en-US" altLang="zh-TW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孩子們竟然高興得大叫</a:t>
            </a:r>
            <a:endParaRPr kumimoji="0" lang="en-US" altLang="zh-TW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</a:rPr>
              <a:t>並手舞足蹈的興奮不已。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3494</TotalTime>
  <Words>1748</Words>
  <Application>Microsoft Office PowerPoint</Application>
  <PresentationFormat>如螢幕大小 (4:3)</PresentationFormat>
  <Paragraphs>232</Paragraphs>
  <Slides>27</Slides>
  <Notes>3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Office 佈景主題</vt:lpstr>
      <vt:lpstr>凱琪的包裹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mychat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凱琪的包裹</dc:title>
  <dc:subject>童書導讀</dc:subject>
  <dc:creator>秋燕</dc:creator>
  <cp:lastModifiedBy>user</cp:lastModifiedBy>
  <cp:revision>345</cp:revision>
  <dcterms:created xsi:type="dcterms:W3CDTF">2008-10-20T00:43:33Z</dcterms:created>
  <dcterms:modified xsi:type="dcterms:W3CDTF">2017-10-26T14:00:03Z</dcterms:modified>
</cp:coreProperties>
</file>