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08" r:id="rId4"/>
  </p:sldMasterIdLst>
  <p:notesMasterIdLst>
    <p:notesMasterId r:id="rId14"/>
  </p:notesMasterIdLst>
  <p:sldIdLst>
    <p:sldId id="256" r:id="rId5"/>
    <p:sldId id="266" r:id="rId6"/>
    <p:sldId id="260" r:id="rId7"/>
    <p:sldId id="262" r:id="rId8"/>
    <p:sldId id="268" r:id="rId9"/>
    <p:sldId id="259" r:id="rId10"/>
    <p:sldId id="261" r:id="rId11"/>
    <p:sldId id="263" r:id="rId12"/>
    <p:sldId id="267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0143" autoAdjust="0"/>
  </p:normalViewPr>
  <p:slideViewPr>
    <p:cSldViewPr snapToGrid="0">
      <p:cViewPr varScale="1">
        <p:scale>
          <a:sx n="68" d="100"/>
          <a:sy n="68" d="100"/>
        </p:scale>
        <p:origin x="12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6CF0E-2E6D-4B10-9D8F-C34D2179F079}" type="datetimeFigureOut">
              <a:rPr lang="zh-TW" altLang="en-US" smtClean="0"/>
              <a:t>2020/9/13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1AE51-8550-44A0-B9A8-0CB983965C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7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前言</a:t>
            </a:r>
            <a:r>
              <a:rPr lang="en-US" altLang="zh-TW" dirty="0" smtClean="0"/>
              <a:t>:</a:t>
            </a:r>
            <a:r>
              <a:rPr lang="zh-TW" altLang="en-US" dirty="0" smtClean="0"/>
              <a:t>投資自己是最好的出路</a:t>
            </a:r>
            <a:r>
              <a:rPr lang="en-US" altLang="zh-TW" dirty="0" smtClean="0"/>
              <a:t>)(</a:t>
            </a:r>
            <a:r>
              <a:rPr lang="zh-TW" altLang="en-US" dirty="0" smtClean="0"/>
              <a:t>易中天</a:t>
            </a:r>
            <a:r>
              <a:rPr lang="en-US" altLang="zh-TW" dirty="0" smtClean="0"/>
              <a:t>:</a:t>
            </a:r>
            <a:r>
              <a:rPr lang="zh-TW" altLang="en-US" dirty="0" smtClean="0"/>
              <a:t>春秋戰國是歷史上最紛亂也是最高潔的年代，這句話有見地，紛亂是政治高捷是讀書人德風骨，所以後學下這個題目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1.(</a:t>
            </a:r>
            <a:r>
              <a:rPr lang="zh-TW" altLang="en-US" dirty="0" smtClean="0"/>
              <a:t>問班員</a:t>
            </a:r>
            <a:r>
              <a:rPr lang="en-US" altLang="zh-TW" dirty="0" smtClean="0"/>
              <a:t>)</a:t>
            </a:r>
            <a:r>
              <a:rPr lang="zh-TW" altLang="en-US" dirty="0" smtClean="0"/>
              <a:t>復聖顏回、宗聖曾參、述聖孔伋與亞聖孟軻</a:t>
            </a:r>
            <a:r>
              <a:rPr lang="en-US" altLang="zh-TW" dirty="0" smtClean="0"/>
              <a:t>(</a:t>
            </a:r>
            <a:r>
              <a:rPr lang="zh-TW" altLang="en-US" dirty="0" smtClean="0"/>
              <a:t>不可黑白配，亂亂配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四配</a:t>
            </a:r>
            <a:r>
              <a:rPr lang="en-US" altLang="zh-TW" dirty="0" smtClean="0"/>
              <a:t>?</a:t>
            </a:r>
            <a:r>
              <a:rPr lang="zh-TW" altLang="en-US" dirty="0" smtClean="0"/>
              <a:t>配享聖廟</a:t>
            </a:r>
            <a:r>
              <a:rPr lang="en-US" altLang="zh-TW" dirty="0" smtClean="0"/>
              <a:t>(</a:t>
            </a:r>
            <a:r>
              <a:rPr lang="zh-TW" altLang="en-US" dirty="0" smtClean="0"/>
              <a:t>德行匹配孔廟，共享後代香火</a:t>
            </a:r>
            <a:r>
              <a:rPr lang="en-US" altLang="zh-TW" dirty="0" smtClean="0"/>
              <a:t>)(</a:t>
            </a:r>
            <a:r>
              <a:rPr lang="zh-TW" altLang="en-US" dirty="0" smtClean="0"/>
              <a:t>誰入祀聖廟最早</a:t>
            </a:r>
            <a:r>
              <a:rPr lang="en-US" altLang="zh-TW" dirty="0" smtClean="0"/>
              <a:t>?</a:t>
            </a:r>
            <a:r>
              <a:rPr lang="zh-TW" altLang="en-US" dirty="0" smtClean="0"/>
              <a:t>顏回，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誰沒親眼見過孔子</a:t>
            </a:r>
            <a:r>
              <a:rPr lang="en-US" altLang="zh-TW" dirty="0" smtClean="0"/>
              <a:t>?4.</a:t>
            </a:r>
            <a:r>
              <a:rPr lang="zh-TW" altLang="en-US" dirty="0" smtClean="0"/>
              <a:t>除了孟子誰陪伴孔子時間最短</a:t>
            </a:r>
            <a:r>
              <a:rPr lang="en-US" altLang="zh-TW" dirty="0" smtClean="0"/>
              <a:t>?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AE51-8550-44A0-B9A8-0CB983965C6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08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r>
              <a:rPr lang="zh-TW" altLang="en-US" dirty="0" smtClean="0"/>
              <a:t>答案很多，三人行必有我師焉，擇其善者而從之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一輩子學聖人，雖不近亦不遠矣起碼是賢人，好人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AE51-8550-44A0-B9A8-0CB983965C6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93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後學掃墓，祖祠</a:t>
            </a:r>
            <a:r>
              <a:rPr lang="en-US" altLang="zh-TW" dirty="0" smtClean="0"/>
              <a:t>”</a:t>
            </a:r>
            <a:r>
              <a:rPr lang="zh-TW" altLang="en-US" dirty="0" smtClean="0"/>
              <a:t>魯國衍派</a:t>
            </a:r>
            <a:r>
              <a:rPr lang="en-US" altLang="zh-TW" dirty="0" smtClean="0"/>
              <a:t>”(</a:t>
            </a:r>
            <a:r>
              <a:rPr lang="zh-TW" altLang="en-US" dirty="0" smtClean="0"/>
              <a:t>曾參字子輿，春秋魯國南武城（山東嘉祥縣）人。曾子比孔子小四十六歲，</a:t>
            </a:r>
            <a:r>
              <a:rPr lang="en-US" altLang="zh-TW" dirty="0" smtClean="0"/>
              <a:t>(</a:t>
            </a:r>
            <a:r>
              <a:rPr lang="zh-TW" altLang="en-US" dirty="0" smtClean="0"/>
              <a:t>有名的弟子中算非常年輕，最年輕是子張小孔子</a:t>
            </a:r>
            <a:r>
              <a:rPr lang="en-US" altLang="zh-TW" dirty="0" smtClean="0"/>
              <a:t>48</a:t>
            </a:r>
            <a:r>
              <a:rPr lang="zh-TW" altLang="en-US" dirty="0" smtClean="0"/>
              <a:t>歲</a:t>
            </a:r>
            <a:r>
              <a:rPr lang="en-US" altLang="zh-TW" dirty="0" smtClean="0"/>
              <a:t>)</a:t>
            </a:r>
            <a:r>
              <a:rPr lang="zh-TW" altLang="en-US" dirty="0" smtClean="0"/>
              <a:t>在十六歲時拜孔子為師</a:t>
            </a:r>
            <a:r>
              <a:rPr lang="en-US" altLang="zh-TW" dirty="0" smtClean="0"/>
              <a:t>(</a:t>
            </a:r>
            <a:r>
              <a:rPr lang="zh-TW" altLang="en-US" dirty="0" smtClean="0"/>
              <a:t>孔已經</a:t>
            </a:r>
            <a:r>
              <a:rPr lang="en-US" altLang="zh-TW" dirty="0" smtClean="0"/>
              <a:t>62</a:t>
            </a:r>
            <a:r>
              <a:rPr lang="zh-TW" altLang="en-US" dirty="0" smtClean="0"/>
              <a:t>歲，所以在周遊列國收的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問</a:t>
            </a:r>
            <a:r>
              <a:rPr lang="en-US" altLang="zh-TW" dirty="0" smtClean="0"/>
              <a:t>?</a:t>
            </a:r>
            <a:r>
              <a:rPr lang="zh-TW" altLang="en-US" dirty="0" smtClean="0"/>
              <a:t>孔門弟子中誰入</a:t>
            </a:r>
            <a:r>
              <a:rPr lang="en-US" altLang="zh-TW" dirty="0" smtClean="0"/>
              <a:t>24</a:t>
            </a:r>
            <a:r>
              <a:rPr lang="zh-TW" altLang="en-US" dirty="0" smtClean="0"/>
              <a:t>孝</a:t>
            </a:r>
            <a:r>
              <a:rPr lang="en-US" altLang="zh-TW" dirty="0" smtClean="0"/>
              <a:t>?</a:t>
            </a:r>
            <a:r>
              <a:rPr lang="zh-TW" altLang="en-US" dirty="0" smtClean="0"/>
              <a:t>曾子，閔子騫</a:t>
            </a:r>
            <a:r>
              <a:rPr lang="en-US" altLang="zh-TW" dirty="0" smtClean="0"/>
              <a:t>(</a:t>
            </a:r>
            <a:r>
              <a:rPr lang="zh-TW" altLang="en-US" dirty="0" smtClean="0"/>
              <a:t>單衣順母，母在一子寒，母去三子單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，子路</a:t>
            </a:r>
            <a:r>
              <a:rPr lang="en-US" altLang="zh-TW" dirty="0" smtClean="0"/>
              <a:t>(</a:t>
            </a:r>
            <a:r>
              <a:rPr lang="zh-TW" altLang="en-US" dirty="0" smtClean="0"/>
              <a:t>百里負米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AE51-8550-44A0-B9A8-0CB983965C6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1062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dirty="0" smtClean="0"/>
              <a:t>1.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dirty="0" smtClean="0"/>
              <a:t>1.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四配中唯一沒見過孔子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AE51-8550-44A0-B9A8-0CB983965C6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820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r>
              <a:rPr lang="en-US" altLang="zh-TW" dirty="0" smtClean="0"/>
              <a:t>:</a:t>
            </a:r>
            <a:r>
              <a:rPr lang="zh-TW" altLang="en-US" dirty="0" smtClean="0"/>
              <a:t>被稱作復聖的原因</a:t>
            </a:r>
            <a:r>
              <a:rPr lang="en-US" altLang="zh-TW" dirty="0" smtClean="0"/>
              <a:t>(</a:t>
            </a:r>
            <a:r>
              <a:rPr lang="zh-TW" altLang="en-US" dirty="0" smtClean="0"/>
              <a:t>常被畫作肥頭大耳，後學根本不相信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顏回，字子淵，又稱顏淵。。春秋魯國人。孔子七十二門徒之首。孔門十哲中德行科之一。被視作孔子最得意的弟子，位居孔門第一位。顏回年紀比孔子少三十歲，也有說法是比孔子小四十歲</a:t>
            </a:r>
            <a:r>
              <a:rPr lang="en-US" altLang="zh-TW" dirty="0" smtClean="0"/>
              <a:t>(</a:t>
            </a:r>
            <a:r>
              <a:rPr lang="zh-TW" altLang="en-US" dirty="0" smtClean="0"/>
              <a:t>這很麻煩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。家境貧窮，但能安貧樂道；為人聰敏、好學，聞一知十；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顏徵在，顏襄，顏路，顏回</a:t>
            </a:r>
            <a:r>
              <a:rPr lang="en-US" altLang="zh-TW" dirty="0" smtClean="0"/>
              <a:t>(</a:t>
            </a:r>
            <a:r>
              <a:rPr lang="zh-TW" altLang="en-US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與曾點、曾參兩人同為孔門弟子裡頭著名的父子檔</a:t>
            </a:r>
            <a:r>
              <a:rPr lang="en-US" altLang="zh-TW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1AE51-8550-44A0-B9A8-0CB983965C6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15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F60-9DC5-4AB2-9FC0-FA546589CB63}" type="datetimeFigureOut">
              <a:rPr lang="zh-TW" altLang="en-US" smtClean="0"/>
              <a:t>2020/9/13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8261-D92E-4FD9-BB40-60575405C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717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F60-9DC5-4AB2-9FC0-FA546589CB63}" type="datetimeFigureOut">
              <a:rPr lang="zh-TW" altLang="en-US" smtClean="0"/>
              <a:t>2020/9/13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8261-D92E-4FD9-BB40-60575405C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26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F60-9DC5-4AB2-9FC0-FA546589CB63}" type="datetimeFigureOut">
              <a:rPr lang="zh-TW" altLang="en-US" smtClean="0"/>
              <a:t>2020/9/13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8261-D92E-4FD9-BB40-60575405C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897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F60-9DC5-4AB2-9FC0-FA546589CB63}" type="datetimeFigureOut">
              <a:rPr lang="zh-TW" altLang="en-US" smtClean="0"/>
              <a:t>2020/9/13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8261-D92E-4FD9-BB40-60575405C23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7518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F60-9DC5-4AB2-9FC0-FA546589CB63}" type="datetimeFigureOut">
              <a:rPr lang="zh-TW" altLang="en-US" smtClean="0"/>
              <a:t>2020/9/13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8261-D92E-4FD9-BB40-60575405C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29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F60-9DC5-4AB2-9FC0-FA546589CB63}" type="datetimeFigureOut">
              <a:rPr lang="zh-TW" altLang="en-US" smtClean="0"/>
              <a:t>2020/9/13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8261-D92E-4FD9-BB40-60575405C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833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F60-9DC5-4AB2-9FC0-FA546589CB63}" type="datetimeFigureOut">
              <a:rPr lang="zh-TW" altLang="en-US" smtClean="0"/>
              <a:t>2020/9/13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8261-D92E-4FD9-BB40-60575405C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359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F60-9DC5-4AB2-9FC0-FA546589CB63}" type="datetimeFigureOut">
              <a:rPr lang="zh-TW" altLang="en-US" smtClean="0"/>
              <a:t>2020/9/13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8261-D92E-4FD9-BB40-60575405C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450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F60-9DC5-4AB2-9FC0-FA546589CB63}" type="datetimeFigureOut">
              <a:rPr lang="zh-TW" altLang="en-US" smtClean="0"/>
              <a:t>2020/9/13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8261-D92E-4FD9-BB40-60575405C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497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9D482-04CF-47F6-AEB2-D76B463C034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AAEE9-C2A2-44D5-85F0-4F29D30955B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428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D126A-0F53-4C10-8ADF-046D55CFBC2E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AEA-59FA-4A6C-990F-85A9708077C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98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F60-9DC5-4AB2-9FC0-FA546589CB63}" type="datetimeFigureOut">
              <a:rPr lang="zh-TW" altLang="en-US" smtClean="0"/>
              <a:t>2020/9/13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8261-D92E-4FD9-BB40-60575405C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025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A8F25-2AE7-4C1D-B5DD-BA90DD93AEEC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582F6-A858-4B3D-A3EA-7DF0A79A755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11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E0ED5-D51F-441A-931B-9FFEDF95384E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6E376-4A9D-4998-9472-D9A3F03C59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791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9B6EB-044F-42AF-B9DC-51C4B9FD5BB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54003-CB96-4154-8E24-09074C9DAD1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549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EA9AC-60D8-4215-84B7-348DA7EBF1C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DBC3CA-074B-4BEF-8569-0D9DF85636C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675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9C3CD5-27E5-4D65-85DD-DAD9096696F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DBCC7-3065-427B-B815-83C620CF3CD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090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56C60-336E-47C4-A481-F13C30CC98E3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C4FAF-2125-4498-B4AA-EB12F805158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008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C498B-04EB-42A8-938F-7F30ED4155A3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47226-01FC-4937-ACBE-806CAE9735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044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29BE0-B331-48CB-BE3F-4ECE823369A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9D3272-89B1-4D66-90BC-208011E67E3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729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29BE0-B331-48CB-BE3F-4ECE823369A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9D3272-89B1-4D66-90BC-208011E67E3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146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29BE0-B331-48CB-BE3F-4ECE823369A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9D3272-89B1-4D66-90BC-208011E67E3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438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F60-9DC5-4AB2-9FC0-FA546589CB63}" type="datetimeFigureOut">
              <a:rPr lang="zh-TW" altLang="en-US" smtClean="0"/>
              <a:t>2020/9/13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8261-D92E-4FD9-BB40-60575405C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3434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29BE0-B331-48CB-BE3F-4ECE823369A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9D3272-89B1-4D66-90BC-208011E67E3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679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29BE0-B331-48CB-BE3F-4ECE823369A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9D3272-89B1-4D66-90BC-208011E67E3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881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29BE0-B331-48CB-BE3F-4ECE823369A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9D3272-89B1-4D66-90BC-208011E67E3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288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F9E9C-E37A-4527-BC53-797187A8E12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54F70-E8FC-4101-A8DE-656DB5C7B5D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084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64291-1E64-4AD4-9111-25AE251AC38C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9DAE3-7BD8-4D4E-9501-137A666B41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205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120904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>
                <a:solidFill>
                  <a:srgbClr val="DFE6D0"/>
                </a:solidFill>
              </a:rPr>
              <a:pPr/>
              <a:t>9/13/2020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660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6401859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58928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58928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69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>
                <a:solidFill>
                  <a:srgbClr val="DFE6D0"/>
                </a:solidFill>
              </a:rPr>
              <a:pPr/>
              <a:t>9/13/2020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3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120903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12192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21365"/>
            <a:ext cx="110744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609600" y="4463568"/>
            <a:ext cx="11074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>
                <a:solidFill>
                  <a:srgbClr val="1D3641"/>
                </a:solidFill>
              </a:rPr>
              <a:pPr/>
              <a:t>9/13/2020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15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>
                <a:solidFill>
                  <a:srgbClr val="DFE6D0"/>
                </a:solidFill>
              </a:rPr>
              <a:pPr/>
              <a:t>9/13/2020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36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>
                <a:solidFill>
                  <a:srgbClr val="DFE6D0"/>
                </a:solidFill>
              </a:rPr>
              <a:pPr/>
              <a:t>9/13/2020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7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F60-9DC5-4AB2-9FC0-FA546589CB63}" type="datetimeFigureOut">
              <a:rPr lang="zh-TW" altLang="en-US" smtClean="0"/>
              <a:t>2020/9/13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8261-D92E-4FD9-BB40-60575405C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17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>
                <a:solidFill>
                  <a:srgbClr val="DFE6D0"/>
                </a:solidFill>
              </a:rPr>
              <a:pPr/>
              <a:t>9/13/2020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07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>
                <a:solidFill>
                  <a:srgbClr val="DFE6D0"/>
                </a:solidFill>
              </a:rPr>
              <a:pPr/>
              <a:t>9/13/2020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12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1"/>
            <a:ext cx="7315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>
                <a:solidFill>
                  <a:srgbClr val="DFE6D0"/>
                </a:solidFill>
              </a:rPr>
              <a:pPr/>
              <a:t>9/13/2020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01952"/>
            <a:ext cx="316992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3552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40221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381000"/>
            <a:ext cx="74168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>
                <a:solidFill>
                  <a:srgbClr val="DFE6D0"/>
                </a:solidFill>
              </a:rPr>
              <a:pPr/>
              <a:t>9/13/2020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1905000"/>
            <a:ext cx="316992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6600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584598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>
                <a:solidFill>
                  <a:srgbClr val="DFE6D0"/>
                </a:solidFill>
              </a:rPr>
              <a:pPr/>
              <a:t>9/13/2020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048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>
                <a:solidFill>
                  <a:srgbClr val="DFE6D0"/>
                </a:solidFill>
              </a:rPr>
              <a:pPr/>
              <a:t>9/13/2020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498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5177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32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1071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12588-04B1-427B-82EE-E8DB90309F08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9F0C5-380F-41C2-899A-BAC0F0927E16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94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F60-9DC5-4AB2-9FC0-FA546589CB63}" type="datetimeFigureOut">
              <a:rPr lang="zh-TW" altLang="en-US" smtClean="0"/>
              <a:t>2020/9/13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8261-D92E-4FD9-BB40-60575405C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20803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1460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0533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465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954A3-9DFD-4C44-94BA-B95130A3BA1C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3634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9694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747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2068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5545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92827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66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F60-9DC5-4AB2-9FC0-FA546589CB63}" type="datetimeFigureOut">
              <a:rPr lang="zh-TW" altLang="en-US" smtClean="0"/>
              <a:t>2020/9/13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8261-D92E-4FD9-BB40-60575405C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456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6B4A9-1611-4792-9094-5F34BCA07E0B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33C77-0158-454C-844F-B7AB9BD7DAD4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5632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51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F60-9DC5-4AB2-9FC0-FA546589CB63}" type="datetimeFigureOut">
              <a:rPr lang="zh-TW" altLang="en-US" smtClean="0"/>
              <a:t>2020/9/13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8261-D92E-4FD9-BB40-60575405C23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794" y="0"/>
            <a:ext cx="10170486" cy="677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6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F60-9DC5-4AB2-9FC0-FA546589CB63}" type="datetimeFigureOut">
              <a:rPr lang="zh-TW" altLang="en-US" smtClean="0"/>
              <a:t>2020/9/13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8261-D92E-4FD9-BB40-60575405C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97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CF60-9DC5-4AB2-9FC0-FA546589CB63}" type="datetimeFigureOut">
              <a:rPr lang="zh-TW" altLang="en-US" smtClean="0"/>
              <a:t>2020/9/13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8261-D92E-4FD9-BB40-60575405C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12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3CF60-9DC5-4AB2-9FC0-FA546589CB63}" type="datetimeFigureOut">
              <a:rPr lang="zh-TW" altLang="en-US" smtClean="0"/>
              <a:t>2020/9/13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C8261-D92E-4FD9-BB40-60575405C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654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29BE0-B331-48CB-BE3F-4ECE823369AA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9D3272-89B1-4D66-90BC-208011E67E3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627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99136" y="137160"/>
            <a:ext cx="1182624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23242C-D747-4ADD-80D8-99421268E3A8}" type="datetime1">
              <a:rPr lang="en-US" smtClean="0">
                <a:solidFill>
                  <a:srgbClr val="DFE6D0"/>
                </a:solidFill>
              </a:rPr>
              <a:pPr/>
              <a:t>9/13/2020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F40B41D-FD10-4A38-B39B-626510BD49B7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7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18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&#23380;&#23376;&#23565;&#26366;&#23376;&#30340;&#35413;&#20729;.pptx" TargetMode="External"/><Relationship Id="rId4" Type="http://schemas.openxmlformats.org/officeDocument/2006/relationships/hyperlink" Target="&#40807;&#25351;&#30171;&#24515;.ppt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&#23391;&#23376;(BC372-BC289).pptx" TargetMode="External"/><Relationship Id="rId4" Type="http://schemas.openxmlformats.org/officeDocument/2006/relationships/hyperlink" Target="&#38867;&#22283;&#26360;&#38498;.pptx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&#32769;&#20102;&#20877;&#35498;ppt.pptx" TargetMode="External"/><Relationship Id="rId5" Type="http://schemas.openxmlformats.org/officeDocument/2006/relationships/hyperlink" Target="&#21516;&#23416;&#30524;&#20013;&#30340;&#38991;&#22238;.pptx" TargetMode="External"/><Relationship Id="rId4" Type="http://schemas.openxmlformats.org/officeDocument/2006/relationships/hyperlink" Target="&#23380;&#23376;&#26368;&#30140;&#24859;&#30340;&#23416;&#29983;.ppt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&#31150;&#36939;&#22823;&#21516;&#31687;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83644" y="312849"/>
            <a:ext cx="9144000" cy="1143636"/>
          </a:xfrm>
        </p:spPr>
        <p:txBody>
          <a:bodyPr>
            <a:no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從</a:t>
            </a:r>
            <a:r>
              <a:rPr lang="zh-TW" altLang="en-US" sz="8000" dirty="0" smtClean="0">
                <a:solidFill>
                  <a:srgbClr val="FFFF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四配</a:t>
            </a:r>
            <a:r>
              <a:rPr lang="zh-TW" altLang="en-US" sz="6000" dirty="0" smtClean="0">
                <a:solidFill>
                  <a:srgbClr val="FF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看修道人風骨</a:t>
            </a:r>
            <a:endParaRPr lang="zh-TW" altLang="en-US" sz="8000" dirty="0">
              <a:solidFill>
                <a:srgbClr val="FF0000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14320" y="5059680"/>
            <a:ext cx="9144000" cy="163576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zh-TW" altLang="en-US" sz="35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正和書院</a:t>
            </a:r>
            <a:endParaRPr lang="en-US" altLang="zh-TW" sz="35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109.9.13</a:t>
            </a:r>
          </a:p>
          <a:p>
            <a:pPr algn="r"/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後學 曾朝民 學習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en-US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1500-1630</a:t>
            </a:r>
            <a:endParaRPr lang="zh-TW" altLang="en-US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453" y="2208933"/>
            <a:ext cx="7110542" cy="225107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512256" y="1639737"/>
            <a:ext cx="44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53616" y="1644877"/>
            <a:ext cx="440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089843" y="1639093"/>
            <a:ext cx="44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931203" y="1656809"/>
            <a:ext cx="44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814320" y="4598015"/>
            <a:ext cx="177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亞聖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孟子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705769" y="4581739"/>
            <a:ext cx="1751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宗聖</a:t>
            </a:r>
            <a:r>
              <a:rPr lang="en-US" altLang="zh-TW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曾子</a:t>
            </a:r>
            <a:endParaRPr lang="zh-TW" altLang="en-US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524124" y="4575288"/>
            <a:ext cx="1751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述聖</a:t>
            </a:r>
            <a:r>
              <a:rPr lang="en-US" altLang="zh-TW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子思</a:t>
            </a:r>
            <a:endParaRPr lang="zh-TW" altLang="en-US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275600" y="4575287"/>
            <a:ext cx="1751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復聖</a:t>
            </a:r>
            <a:r>
              <a:rPr lang="en-US" altLang="zh-TW" sz="2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顏回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769" y="5149025"/>
            <a:ext cx="774259" cy="145707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705" y="5149025"/>
            <a:ext cx="666939" cy="136380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484" y="5149025"/>
            <a:ext cx="702232" cy="140840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9531" y="5143521"/>
            <a:ext cx="763892" cy="140410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0352" y="5051480"/>
            <a:ext cx="926672" cy="1652159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5147" y="4831188"/>
            <a:ext cx="2199209" cy="25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1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476673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dirty="0">
                <a:solidFill>
                  <a:schemeClr val="tx1"/>
                </a:solidFill>
              </a:rPr>
              <a:t>Q:</a:t>
            </a:r>
            <a:r>
              <a:rPr lang="zh-TW" altLang="en-US" sz="4800" b="1" dirty="0">
                <a:solidFill>
                  <a:schemeClr val="tx1"/>
                </a:solidFill>
              </a:rPr>
              <a:t>我為何</a:t>
            </a:r>
            <a:r>
              <a:rPr lang="zh-TW" altLang="en-US" sz="4800" b="1" dirty="0" smtClean="0">
                <a:solidFill>
                  <a:schemeClr val="tx1"/>
                </a:solidFill>
              </a:rPr>
              <a:t>要了解</a:t>
            </a:r>
            <a:r>
              <a:rPr lang="zh-TW" altLang="en-US" sz="6000" b="1" dirty="0" smtClean="0">
                <a:solidFill>
                  <a:srgbClr val="FFFF00"/>
                </a:solidFill>
              </a:rPr>
              <a:t>四配行誼</a:t>
            </a:r>
            <a:r>
              <a:rPr lang="en-US" altLang="zh-TW" sz="4800" b="1" dirty="0" smtClean="0">
                <a:solidFill>
                  <a:schemeClr val="tx1"/>
                </a:solidFill>
              </a:rPr>
              <a:t>?</a:t>
            </a:r>
            <a:endParaRPr lang="en-US" altLang="zh-TW" sz="4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4800" b="1" dirty="0">
                <a:solidFill>
                  <a:schemeClr val="tx1"/>
                </a:solidFill>
              </a:rPr>
              <a:t>A:</a:t>
            </a:r>
            <a:r>
              <a:rPr lang="zh-TW" altLang="en-US" sz="4800" b="1" dirty="0">
                <a:solidFill>
                  <a:schemeClr val="tx1"/>
                </a:solidFill>
              </a:rPr>
              <a:t>因為聖賢教育是</a:t>
            </a:r>
            <a:r>
              <a:rPr lang="zh-TW" altLang="en-US" sz="6000" b="1" dirty="0">
                <a:solidFill>
                  <a:srgbClr val="FFFF00"/>
                </a:solidFill>
              </a:rPr>
              <a:t>上游思維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222" y="3473019"/>
            <a:ext cx="2890499" cy="2890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189" y="3473018"/>
            <a:ext cx="3577351" cy="2890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445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宗聖 </a:t>
            </a:r>
            <a:r>
              <a:rPr lang="zh-TW" altLang="en-US" sz="60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曾子</a:t>
            </a:r>
            <a:endParaRPr lang="zh-TW" altLang="en-US" sz="48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13795" y="1935921"/>
            <a:ext cx="4191543" cy="42479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孝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齧指痛心</a:t>
            </a:r>
            <a:r>
              <a:rPr lang="en-US" altLang="zh-TW" sz="36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pres?slideindex=1&amp;slidetitle="/>
              </a:rPr>
              <a:t>*</a:t>
            </a:r>
            <a:endParaRPr lang="en-US" altLang="zh-TW" sz="3600" b="1" dirty="0" smtClean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儒家的</a:t>
            </a:r>
            <a:r>
              <a:rPr lang="zh-TW" altLang="en-US" sz="40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4000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省</a:t>
            </a:r>
            <a:r>
              <a:rPr lang="zh-TW" altLang="en-US" sz="40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4000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</a:t>
            </a:r>
            <a:endParaRPr lang="en-US" altLang="zh-TW" sz="3600" b="1" dirty="0" smtClean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著有</a:t>
            </a:r>
            <a:r>
              <a:rPr lang="zh-TW" altLang="en-US" sz="40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孝經</a:t>
            </a:r>
            <a:r>
              <a:rPr lang="zh-TW" altLang="en-US" sz="4000" b="1" dirty="0">
                <a:solidFill>
                  <a:srgbClr val="00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40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endParaRPr lang="en-US" altLang="zh-TW" sz="4000" b="1" dirty="0" smtClean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孔子對曾子的評價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pres?slideindex=1&amp;slidetitle="/>
              </a:rPr>
              <a:t>*</a:t>
            </a:r>
            <a:endParaRPr lang="en-US" altLang="zh-TW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36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滔滔亂世中我踽踽獨行</a:t>
            </a:r>
            <a:r>
              <a:rPr lang="en-US" altLang="zh-TW" sz="48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----</a:t>
            </a:r>
            <a:r>
              <a:rPr lang="zh-TW" altLang="en-US" sz="48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亞聖</a:t>
            </a:r>
            <a:r>
              <a:rPr lang="zh-TW" altLang="en-US" sz="6000" dirty="0" smtClean="0">
                <a:solidFill>
                  <a:srgbClr val="FF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孟子</a:t>
            </a:r>
            <a:endParaRPr lang="zh-TW" altLang="en-US" sz="6000" dirty="0">
              <a:solidFill>
                <a:srgbClr val="FFFF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3839" y="2088319"/>
            <a:ext cx="3962382" cy="4448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4278614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韓日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的尊孟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pres?slideindex=1&amp;slidetitle="/>
              </a:rPr>
              <a:t>*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孟子</a:t>
            </a:r>
            <a:r>
              <a:rPr lang="zh-TW" altLang="en-US" sz="44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大事記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pres?slideindex=1&amp;slidetitle="/>
              </a:rPr>
              <a:t>*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孔孟大道，</a:t>
            </a:r>
            <a:r>
              <a:rPr lang="zh-TW" altLang="en-US" sz="44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孔孟之別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384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778"/>
            <a:ext cx="12198096" cy="113937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" y="1063993"/>
            <a:ext cx="12192000" cy="60324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67236"/>
            <a:ext cx="12287558" cy="92920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68750"/>
            <a:ext cx="12192000" cy="73889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3307643"/>
            <a:ext cx="12192001" cy="79022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97867"/>
            <a:ext cx="12287558" cy="54186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639733"/>
            <a:ext cx="12192000" cy="63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2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96" y="451556"/>
            <a:ext cx="10353761" cy="936978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48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配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之首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復聖 </a:t>
            </a:r>
            <a:r>
              <a:rPr lang="zh-TW" altLang="en-US" sz="60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顏回</a:t>
            </a:r>
            <a:endParaRPr lang="zh-TW" altLang="en-US" sz="60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6534" y="1763200"/>
            <a:ext cx="3664585" cy="4911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5360603" y="1851253"/>
            <a:ext cx="5094154" cy="4594703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孔子與</a:t>
            </a:r>
            <a:r>
              <a:rPr lang="zh-TW" altLang="en-US" sz="4000" b="1" dirty="0" smtClean="0">
                <a:solidFill>
                  <a:srgbClr val="00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顏姓</a:t>
            </a:r>
            <a:r>
              <a:rPr lang="zh-TW" altLang="en-US" sz="3600" b="1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的深切關係</a:t>
            </a:r>
            <a:endParaRPr lang="en-US" altLang="zh-TW" sz="36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 smtClean="0">
                <a:solidFill>
                  <a:srgbClr val="00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父子</a:t>
            </a:r>
            <a:r>
              <a:rPr lang="zh-TW" altLang="en-US" sz="3600" b="1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同拜在孔門之下</a:t>
            </a:r>
            <a:endParaRPr lang="en-US" altLang="zh-TW" sz="36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孔子</a:t>
            </a:r>
            <a:r>
              <a:rPr lang="zh-TW" altLang="en-US" sz="4000" b="1" dirty="0" smtClean="0">
                <a:solidFill>
                  <a:srgbClr val="00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最疼愛</a:t>
            </a:r>
            <a:r>
              <a:rPr lang="zh-TW" altLang="en-US" sz="3600" b="1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</a:t>
            </a:r>
            <a:r>
              <a:rPr lang="zh-TW" altLang="en-US" sz="3600" b="1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pres?slideindex=1&amp;slidetitle="/>
              </a:rPr>
              <a:t>*</a:t>
            </a:r>
            <a:endParaRPr lang="en-US" altLang="zh-TW" sz="36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 smtClean="0">
                <a:solidFill>
                  <a:srgbClr val="00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同學眼中</a:t>
            </a:r>
            <a:r>
              <a:rPr lang="zh-TW" altLang="en-US" sz="3600" b="1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的顏回</a:t>
            </a:r>
            <a:r>
              <a:rPr lang="en-US" altLang="zh-TW" sz="3600" b="1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pres?slideindex=1&amp;slidetitle="/>
              </a:rPr>
              <a:t>*</a:t>
            </a:r>
            <a:endParaRPr lang="en-US" altLang="zh-TW" sz="36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英年早逝</a:t>
            </a:r>
            <a:r>
              <a:rPr lang="en-US" altLang="zh-TW" sz="3600" b="1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老了再修</a:t>
            </a:r>
            <a:r>
              <a:rPr lang="en-US" altLang="zh-TW" sz="3600" b="1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?)</a:t>
            </a:r>
            <a:r>
              <a:rPr lang="zh-TW" altLang="en-US" sz="3600" b="1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pres?slideindex=1&amp;slidetitle="/>
              </a:rPr>
              <a:t>*</a:t>
            </a:r>
            <a:endParaRPr lang="en-US" altLang="zh-TW" sz="36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600" b="1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702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述聖 </a:t>
            </a:r>
            <a:r>
              <a:rPr lang="zh-TW" altLang="en-US" sz="60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子思</a:t>
            </a:r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4900" y="1821020"/>
            <a:ext cx="3304540" cy="4506191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4826000" y="2088319"/>
            <a:ext cx="6979920" cy="42388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孔子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69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zh-TW" altLang="en-US" sz="40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失去兒子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40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得到孫子</a:t>
            </a:r>
            <a:endParaRPr lang="en-US" altLang="zh-TW" sz="4000" b="1" dirty="0" smtClean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神童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</a:p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從政沒興趣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與宋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夫的對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話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中庸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的重要性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(16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字真言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375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94" y="339969"/>
            <a:ext cx="10353761" cy="1326321"/>
          </a:xfrm>
        </p:spPr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rgbClr val="FFFF00"/>
                </a:solidFill>
                <a:effectLst/>
                <a:latin typeface="華康魏碑體" panose="03000709000000000000" pitchFamily="65" charset="-120"/>
                <a:ea typeface="華康魏碑體" panose="03000709000000000000" pitchFamily="65" charset="-120"/>
              </a:rPr>
              <a:t>大合唱</a:t>
            </a:r>
            <a:endParaRPr lang="zh-TW" altLang="en-US" sz="7200" dirty="0">
              <a:solidFill>
                <a:srgbClr val="FFFF00"/>
              </a:solidFill>
              <a:effectLst/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pic>
        <p:nvPicPr>
          <p:cNvPr id="4" name="內容版面配置區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46" b="6344"/>
          <a:stretch/>
        </p:blipFill>
        <p:spPr>
          <a:xfrm>
            <a:off x="1702061" y="1666290"/>
            <a:ext cx="8777225" cy="46307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6101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4616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b="1" smtClean="0">
                <a:solidFill>
                  <a:srgbClr val="0000FF"/>
                </a:solidFill>
              </a:rPr>
              <a:t>感恩大家的聆聽</a:t>
            </a:r>
            <a:endParaRPr lang="zh-TW" altLang="en-US" sz="7200" b="1" dirty="0">
              <a:solidFill>
                <a:srgbClr val="0000FF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3818" y="1930400"/>
            <a:ext cx="5763700" cy="459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20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茅草">
  <a:themeElements>
    <a:clrScheme name="茅草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TM04033921[[fn=大馬士革風]]</Template>
  <TotalTime>6076</TotalTime>
  <Words>619</Words>
  <Application>Microsoft Office PowerPoint</Application>
  <PresentationFormat>寬螢幕</PresentationFormat>
  <Paragraphs>55</Paragraphs>
  <Slides>9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9</vt:i4>
      </vt:variant>
    </vt:vector>
  </HeadingPairs>
  <TitlesOfParts>
    <vt:vector size="27" baseType="lpstr">
      <vt:lpstr>華康魏碑體</vt:lpstr>
      <vt:lpstr>微軟正黑體</vt:lpstr>
      <vt:lpstr>新細明體</vt:lpstr>
      <vt:lpstr>新細明體</vt:lpstr>
      <vt:lpstr>Arial</vt:lpstr>
      <vt:lpstr>Bookman Old Style</vt:lpstr>
      <vt:lpstr>Calibri</vt:lpstr>
      <vt:lpstr>Calisto MT</vt:lpstr>
      <vt:lpstr>Rockwell</vt:lpstr>
      <vt:lpstr>Trebuchet MS</vt:lpstr>
      <vt:lpstr>Tw Cen MT</vt:lpstr>
      <vt:lpstr>Verdana</vt:lpstr>
      <vt:lpstr>Wingdings 2</vt:lpstr>
      <vt:lpstr>Wingdings 3</vt:lpstr>
      <vt:lpstr>Damask</vt:lpstr>
      <vt:lpstr>石板</vt:lpstr>
      <vt:lpstr>茅草</vt:lpstr>
      <vt:lpstr>多面向</vt:lpstr>
      <vt:lpstr>從四配看修道人風骨</vt:lpstr>
      <vt:lpstr>PowerPoint 簡報</vt:lpstr>
      <vt:lpstr>宗聖 曾子</vt:lpstr>
      <vt:lpstr>滔滔亂世中我踽踽獨行----亞聖孟子</vt:lpstr>
      <vt:lpstr>PowerPoint 簡報</vt:lpstr>
      <vt:lpstr>四配之首---復聖 顏回</vt:lpstr>
      <vt:lpstr>述聖 子思</vt:lpstr>
      <vt:lpstr>大合唱</vt:lpstr>
      <vt:lpstr>感恩大家的聆聽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儒家四配簡介</dc:title>
  <dc:creator>WIN</dc:creator>
  <cp:lastModifiedBy>WIN</cp:lastModifiedBy>
  <cp:revision>70</cp:revision>
  <dcterms:created xsi:type="dcterms:W3CDTF">2019-12-03T03:30:57Z</dcterms:created>
  <dcterms:modified xsi:type="dcterms:W3CDTF">2020-09-13T04:25:18Z</dcterms:modified>
</cp:coreProperties>
</file>