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</p:sldMasterIdLst>
  <p:notesMasterIdLst>
    <p:notesMasterId r:id="rId19"/>
  </p:notesMasterIdLst>
  <p:sldIdLst>
    <p:sldId id="258" r:id="rId3"/>
    <p:sldId id="262" r:id="rId4"/>
    <p:sldId id="263" r:id="rId5"/>
    <p:sldId id="261" r:id="rId6"/>
    <p:sldId id="274" r:id="rId7"/>
    <p:sldId id="292" r:id="rId8"/>
    <p:sldId id="293" r:id="rId9"/>
    <p:sldId id="294" r:id="rId10"/>
    <p:sldId id="266" r:id="rId11"/>
    <p:sldId id="280" r:id="rId12"/>
    <p:sldId id="281" r:id="rId13"/>
    <p:sldId id="278" r:id="rId14"/>
    <p:sldId id="291" r:id="rId15"/>
    <p:sldId id="277" r:id="rId16"/>
    <p:sldId id="264" r:id="rId17"/>
    <p:sldId id="29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7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E701-077A-42E6-9662-D813DA10A61D}" type="datetimeFigureOut">
              <a:rPr lang="zh-TW" altLang="en-US" smtClean="0"/>
              <a:t>2019/3/1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3C94EE-07F5-4252-8C1C-2E19FF11B18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82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前陣子去世的國學名嘴曾士強，在大陸受訪時，有一年輕教授反問他</a:t>
            </a:r>
            <a:r>
              <a:rPr lang="en-US" altLang="zh-TW" dirty="0" smtClean="0"/>
              <a:t>“</a:t>
            </a:r>
            <a:r>
              <a:rPr lang="zh-TW" altLang="en-US" dirty="0" smtClean="0"/>
              <a:t>論語不過是一本正確的廢話</a:t>
            </a:r>
            <a:r>
              <a:rPr lang="en-US" altLang="zh-TW" dirty="0" smtClean="0"/>
              <a:t>”?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每個人心中當住一些偶像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94EE-07F5-4252-8C1C-2E19FF11B18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6757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94EE-07F5-4252-8C1C-2E19FF11B18D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309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孔子</a:t>
            </a:r>
            <a:r>
              <a:rPr lang="en-US" altLang="zh-TW" dirty="0" smtClean="0"/>
              <a:t>(</a:t>
            </a:r>
            <a:r>
              <a:rPr lang="zh-TW" altLang="en-US" dirty="0" smtClean="0"/>
              <a:t>至聖先師 萬世師表</a:t>
            </a:r>
            <a:r>
              <a:rPr lang="en-US" altLang="zh-TW" dirty="0" err="1" smtClean="0"/>
              <a:t>bc551</a:t>
            </a:r>
            <a:r>
              <a:rPr lang="zh-TW" altLang="en-US" dirty="0" smtClean="0"/>
              <a:t>年出生</a:t>
            </a:r>
            <a:r>
              <a:rPr lang="en-US" altLang="zh-TW" dirty="0" smtClean="0"/>
              <a:t>+2019=2570</a:t>
            </a:r>
            <a:r>
              <a:rPr lang="zh-TW" altLang="en-US" dirty="0" smtClean="0"/>
              <a:t>歲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孔子誕生前</a:t>
            </a:r>
            <a:r>
              <a:rPr lang="en-US" altLang="zh-TW" dirty="0" smtClean="0"/>
              <a:t>10</a:t>
            </a:r>
            <a:r>
              <a:rPr lang="zh-TW" altLang="en-US" dirty="0" smtClean="0"/>
              <a:t>年左右</a:t>
            </a:r>
            <a:r>
              <a:rPr lang="en-US" altLang="zh-TW" dirty="0" smtClean="0"/>
              <a:t>(</a:t>
            </a:r>
            <a:r>
              <a:rPr lang="zh-TW" altLang="en-US" dirty="0" smtClean="0"/>
              <a:t>悉達多王子在尼泊爾出生，佛教創始人</a:t>
            </a:r>
            <a:r>
              <a:rPr lang="en-US" altLang="zh-TW" dirty="0" smtClean="0"/>
              <a:t>)(</a:t>
            </a:r>
            <a:r>
              <a:rPr lang="zh-TW" altLang="en-US" dirty="0" smtClean="0"/>
              <a:t>孔子死後約</a:t>
            </a:r>
            <a:r>
              <a:rPr lang="en-US" altLang="zh-TW" dirty="0" smtClean="0"/>
              <a:t>10</a:t>
            </a:r>
            <a:r>
              <a:rPr lang="zh-TW" altLang="en-US" dirty="0" smtClean="0"/>
              <a:t>年，希臘雅典城邦誕生一位哲人蘇格拉底</a:t>
            </a:r>
            <a:r>
              <a:rPr lang="en-US" altLang="zh-TW" dirty="0" smtClean="0"/>
              <a:t>(</a:t>
            </a:r>
            <a:r>
              <a:rPr lang="zh-TW" altLang="en-US" dirty="0" smtClean="0"/>
              <a:t>西方的孔子</a:t>
            </a:r>
            <a:r>
              <a:rPr lang="en-US" altLang="zh-TW" dirty="0" smtClean="0"/>
              <a:t>)</a:t>
            </a:r>
            <a:r>
              <a:rPr lang="zh-TW" altLang="en-US" dirty="0" smtClean="0"/>
              <a:t>，按造司馬遷的說法，老子大孔子</a:t>
            </a:r>
            <a:r>
              <a:rPr lang="en-US" altLang="zh-TW" dirty="0" smtClean="0"/>
              <a:t>30</a:t>
            </a:r>
            <a:r>
              <a:rPr lang="zh-TW" altLang="en-US" dirty="0" smtClean="0"/>
              <a:t>歲，而老子是道家的創始人，</a:t>
            </a:r>
            <a:r>
              <a:rPr lang="en-US" altLang="zh-TW" dirty="0" smtClean="0"/>
              <a:t>(</a:t>
            </a:r>
            <a:r>
              <a:rPr lang="zh-TW" altLang="en-US" dirty="0" smtClean="0"/>
              <a:t>人類思想的軸心時代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94EE-07F5-4252-8C1C-2E19FF11B18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1797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三皇</a:t>
            </a:r>
            <a:r>
              <a:rPr lang="en-US" altLang="zh-TW" dirty="0" smtClean="0"/>
              <a:t>(</a:t>
            </a:r>
            <a:r>
              <a:rPr lang="zh-TW" altLang="en-US" dirty="0" smtClean="0"/>
              <a:t>說服神</a:t>
            </a:r>
            <a:r>
              <a:rPr lang="en-US" altLang="zh-TW" dirty="0" smtClean="0"/>
              <a:t>)</a:t>
            </a:r>
            <a:r>
              <a:rPr lang="zh-TW" altLang="en-US" dirty="0" smtClean="0"/>
              <a:t> 五帝</a:t>
            </a:r>
            <a:r>
              <a:rPr lang="en-US" altLang="zh-TW" dirty="0" smtClean="0"/>
              <a:t>(</a:t>
            </a:r>
            <a:r>
              <a:rPr lang="zh-TW" altLang="en-US" dirty="0" smtClean="0"/>
              <a:t>皇帝攏是豬哥夭壽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人類思想軸心時代</a:t>
            </a:r>
            <a:r>
              <a:rPr lang="en-US" altLang="zh-TW" dirty="0" smtClean="0"/>
              <a:t>(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94EE-07F5-4252-8C1C-2E19FF11B18D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309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四書裡面第</a:t>
            </a:r>
            <a:r>
              <a:rPr lang="en-US" altLang="zh-TW" dirty="0" smtClean="0"/>
              <a:t>2</a:t>
            </a:r>
            <a:r>
              <a:rPr lang="zh-TW" altLang="en-US" dirty="0" smtClean="0"/>
              <a:t>厚的</a:t>
            </a:r>
            <a:r>
              <a:rPr lang="en-US" altLang="zh-TW" dirty="0" smtClean="0"/>
              <a:t>(</a:t>
            </a:r>
            <a:r>
              <a:rPr lang="zh-TW" altLang="en-US" dirty="0" smtClean="0"/>
              <a:t>孟子</a:t>
            </a:r>
            <a:r>
              <a:rPr lang="en-US" altLang="zh-TW" dirty="0" smtClean="0"/>
              <a:t>3</a:t>
            </a:r>
            <a:r>
              <a:rPr lang="zh-TW" altLang="en-US" dirty="0" smtClean="0"/>
              <a:t>萬</a:t>
            </a:r>
            <a:r>
              <a:rPr lang="en-US" altLang="zh-TW" dirty="0" smtClean="0"/>
              <a:t>5</a:t>
            </a:r>
            <a:r>
              <a:rPr lang="zh-TW" altLang="en-US" dirty="0" smtClean="0"/>
              <a:t>千  論語</a:t>
            </a:r>
            <a:r>
              <a:rPr lang="en-US" altLang="zh-TW" dirty="0" smtClean="0"/>
              <a:t>15700</a:t>
            </a:r>
            <a:r>
              <a:rPr lang="zh-TW" altLang="en-US" dirty="0" smtClean="0"/>
              <a:t> 中庸</a:t>
            </a:r>
            <a:r>
              <a:rPr lang="en-US" altLang="zh-TW" dirty="0" smtClean="0"/>
              <a:t>3500</a:t>
            </a:r>
            <a:r>
              <a:rPr lang="zh-TW" altLang="en-US" dirty="0" smtClean="0"/>
              <a:t> 大學</a:t>
            </a:r>
            <a:r>
              <a:rPr lang="en-US" altLang="zh-TW" dirty="0" smtClean="0"/>
              <a:t>1700)</a:t>
            </a:r>
            <a:r>
              <a:rPr lang="zh-TW" altLang="en-US" dirty="0" smtClean="0"/>
              <a:t>從居然有人背字數就知道後學是很無聊的一個人</a:t>
            </a:r>
            <a:r>
              <a:rPr lang="en-US" altLang="zh-TW" dirty="0" smtClean="0"/>
              <a:t>ok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論語讀音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94EE-07F5-4252-8C1C-2E19FF11B18D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4654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最後兩句叫</a:t>
            </a:r>
            <a:r>
              <a:rPr lang="en-US" altLang="zh-TW" dirty="0" smtClean="0"/>
              <a:t>”</a:t>
            </a:r>
            <a:r>
              <a:rPr lang="zh-TW" altLang="en-US" dirty="0" smtClean="0"/>
              <a:t>雖不近一步遠矣</a:t>
            </a:r>
            <a:r>
              <a:rPr lang="en-US" altLang="zh-TW" dirty="0" smtClean="0"/>
              <a:t>”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看到這句話 不禁想到劉長卿</a:t>
            </a:r>
            <a:r>
              <a:rPr lang="en-US" altLang="zh-TW" dirty="0" smtClean="0"/>
              <a:t>《</a:t>
            </a:r>
            <a:r>
              <a:rPr lang="zh-TW" altLang="en-US" dirty="0" smtClean="0"/>
              <a:t>彈琴</a:t>
            </a:r>
            <a:r>
              <a:rPr lang="en-US" altLang="zh-TW" dirty="0" smtClean="0"/>
              <a:t>》</a:t>
            </a:r>
            <a:r>
              <a:rPr lang="zh-TW" altLang="en-US" dirty="0" smtClean="0"/>
              <a:t>：「泠泠七弦上，靜聽松風寒；古</a:t>
            </a:r>
            <a:r>
              <a:rPr lang="zh-TW" altLang="en-US" i="1" dirty="0" smtClean="0"/>
              <a:t>調雖自愛</a:t>
            </a:r>
            <a:r>
              <a:rPr lang="zh-TW" altLang="en-US" dirty="0" smtClean="0"/>
              <a:t>，</a:t>
            </a:r>
            <a:r>
              <a:rPr lang="zh-TW" altLang="en-US" i="1" dirty="0" smtClean="0"/>
              <a:t>今人多不彈</a:t>
            </a:r>
            <a:r>
              <a:rPr lang="zh-TW" altLang="en-US" dirty="0" smtClean="0"/>
              <a:t>。」現在人多不讀經典</a:t>
            </a:r>
            <a:endParaRPr lang="en-US" altLang="zh-TW" dirty="0" smtClean="0"/>
          </a:p>
          <a:p>
            <a:r>
              <a:rPr lang="zh-TW" altLang="en-US" dirty="0" smtClean="0"/>
              <a:t>老師說現今考是智慧考 一切問題已經典為依歸 三不離</a:t>
            </a:r>
            <a:r>
              <a:rPr lang="en-US" altLang="zh-TW" dirty="0" smtClean="0"/>
              <a:t>(</a:t>
            </a:r>
            <a:r>
              <a:rPr lang="zh-TW" altLang="en-US" dirty="0" smtClean="0"/>
              <a:t>道場 前賢 經典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3.</a:t>
            </a:r>
            <a:r>
              <a:rPr lang="zh-TW" altLang="en-US" dirty="0" smtClean="0"/>
              <a:t>在道場修辦可消三世因果一些小罪</a:t>
            </a:r>
            <a:r>
              <a:rPr lang="en-US" altLang="zh-TW" dirty="0" smtClean="0"/>
              <a:t>(</a:t>
            </a:r>
            <a:r>
              <a:rPr lang="zh-TW" altLang="en-US" dirty="0" smtClean="0"/>
              <a:t>仙佛慈悲</a:t>
            </a:r>
            <a:r>
              <a:rPr lang="en-US" altLang="zh-TW" dirty="0" smtClean="0"/>
              <a:t>)</a:t>
            </a:r>
            <a:r>
              <a:rPr lang="zh-TW" altLang="en-US" dirty="0" smtClean="0"/>
              <a:t>但心性的無明的消除需靠經典</a:t>
            </a:r>
            <a:r>
              <a:rPr lang="en-US" altLang="zh-TW" dirty="0" smtClean="0"/>
              <a:t>(</a:t>
            </a:r>
            <a:r>
              <a:rPr lang="zh-TW" altLang="en-US" dirty="0" smtClean="0"/>
              <a:t>大福報者不一定臨終時無明俱除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94EE-07F5-4252-8C1C-2E19FF11B18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76101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公西華</a:t>
            </a:r>
            <a:r>
              <a:rPr lang="en-US" altLang="zh-TW" dirty="0" smtClean="0"/>
              <a:t>(</a:t>
            </a:r>
            <a:r>
              <a:rPr lang="zh-TW" altLang="en-US" dirty="0" smtClean="0"/>
              <a:t>赤</a:t>
            </a:r>
            <a:r>
              <a:rPr lang="en-US" altLang="zh-TW" dirty="0" smtClean="0"/>
              <a:t>)2.</a:t>
            </a:r>
            <a:r>
              <a:rPr lang="zh-TW" altLang="en-US" dirty="0" smtClean="0"/>
              <a:t>子曰</a:t>
            </a:r>
            <a:r>
              <a:rPr lang="en-US" altLang="zh-TW" dirty="0" smtClean="0"/>
              <a:t>:yes</a:t>
            </a:r>
            <a:r>
              <a:rPr lang="zh-TW" altLang="en-US" dirty="0" smtClean="0"/>
              <a:t>，</a:t>
            </a:r>
            <a:r>
              <a:rPr lang="en-US" altLang="zh-TW" dirty="0" smtClean="0"/>
              <a:t>do</a:t>
            </a:r>
            <a:r>
              <a:rPr lang="zh-TW" altLang="en-US" dirty="0" smtClean="0"/>
              <a:t> </a:t>
            </a:r>
            <a:r>
              <a:rPr lang="en-US" altLang="zh-TW" dirty="0" smtClean="0"/>
              <a:t>it</a:t>
            </a:r>
            <a:r>
              <a:rPr lang="zh-TW" altLang="en-US" dirty="0" smtClean="0"/>
              <a:t> </a:t>
            </a:r>
            <a:r>
              <a:rPr lang="en-US" altLang="zh-TW" dirty="0" smtClean="0"/>
              <a:t>right</a:t>
            </a:r>
            <a:r>
              <a:rPr lang="zh-TW" altLang="en-US" dirty="0" smtClean="0"/>
              <a:t> </a:t>
            </a:r>
            <a:r>
              <a:rPr lang="en-US" altLang="zh-TW" dirty="0" smtClean="0"/>
              <a:t>now</a:t>
            </a:r>
            <a:r>
              <a:rPr lang="zh-TW" altLang="en-US" dirty="0" smtClean="0"/>
              <a:t>。</a:t>
            </a:r>
            <a:r>
              <a:rPr lang="en-US" altLang="zh-TW" dirty="0" smtClean="0"/>
              <a:t>(</a:t>
            </a:r>
            <a:r>
              <a:rPr lang="zh-TW" altLang="en-US" dirty="0" smtClean="0"/>
              <a:t>行你個大頭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求也退，故進之；由也兼人，故退之。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94EE-07F5-4252-8C1C-2E19FF11B18D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13423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各位，您不會這樣嗎</a:t>
            </a:r>
            <a:r>
              <a:rPr lang="en-US" altLang="zh-TW" dirty="0" smtClean="0"/>
              <a:t>(</a:t>
            </a:r>
            <a:r>
              <a:rPr lang="zh-TW" altLang="en-US" dirty="0" smtClean="0"/>
              <a:t>自己當老師的前後改變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94EE-07F5-4252-8C1C-2E19FF11B18D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5675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1.</a:t>
            </a:r>
            <a:r>
              <a:rPr lang="zh-TW" altLang="en-US" dirty="0" smtClean="0"/>
              <a:t>與長沮桀溺的對話</a:t>
            </a:r>
            <a:r>
              <a:rPr lang="en-US" altLang="zh-TW" dirty="0" smtClean="0"/>
              <a:t>(</a:t>
            </a:r>
            <a:r>
              <a:rPr lang="zh-TW" altLang="en-US" dirty="0" smtClean="0"/>
              <a:t>看不起與鳥獸生活的人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天下紛亂無道的春秋晚期，和弟子周遊列國</a:t>
            </a:r>
            <a:r>
              <a:rPr lang="en-US" altLang="zh-TW" dirty="0" smtClean="0"/>
              <a:t>14</a:t>
            </a:r>
            <a:r>
              <a:rPr lang="zh-TW" altLang="en-US" dirty="0" smtClean="0"/>
              <a:t>年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</a:t>
            </a:r>
            <a:r>
              <a:rPr kumimoji="0" lang="zh-TW" alt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子貢</a:t>
            </a:r>
            <a:r>
              <a:rPr kumimoji="0" lang="en-US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r>
              <a:rPr kumimoji="0" lang="zh-TW" altLang="zh-TW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anose="02020603050405020304" pitchFamily="18" charset="0"/>
              </a:rPr>
              <a:t>有美玉於斯，韞櫝而藏諸？求善賈而沽諸？」子曰：「沽之哉！沽之哉！我待賈者也！</a:t>
            </a:r>
            <a:endParaRPr kumimoji="0" lang="en-US" altLang="zh-TW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94EE-07F5-4252-8C1C-2E19FF11B18D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741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這反映了孔子思想上敬重與保存文化傳統之精神。孔子的一生述而不作，只是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刪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詩書（詩經、尚書）、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定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禮樂（禮、樂經）、</a:t>
            </a:r>
            <a:r>
              <a:rPr lang="en-US" altLang="zh-TW" dirty="0" smtClean="0"/>
              <a:t>”</a:t>
            </a:r>
            <a:r>
              <a:rPr lang="zh-TW" altLang="en-US" dirty="0" smtClean="0"/>
              <a:t>贊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周易，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修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春秋，</a:t>
            </a:r>
            <a:r>
              <a:rPr lang="en-US" altLang="zh-TW" dirty="0" smtClean="0"/>
              <a:t>”</a:t>
            </a:r>
            <a:r>
              <a:rPr lang="zh-TW" altLang="en-US" dirty="0" smtClean="0"/>
              <a:t>編纂</a:t>
            </a:r>
            <a:r>
              <a:rPr lang="en-US" altLang="zh-TW" dirty="0" smtClean="0"/>
              <a:t>”</a:t>
            </a:r>
            <a:r>
              <a:rPr lang="zh-TW" altLang="en-US" dirty="0" smtClean="0"/>
              <a:t>六經</a:t>
            </a:r>
            <a:r>
              <a:rPr lang="en-US" altLang="zh-TW" dirty="0" smtClean="0"/>
              <a:t>(</a:t>
            </a:r>
            <a:r>
              <a:rPr lang="zh-TW" altLang="en-US" dirty="0" smtClean="0"/>
              <a:t>沒一個作字，老人家單存的只想為往聖繼絕學為萬世開太平</a:t>
            </a:r>
            <a:r>
              <a:rPr lang="en-US" altLang="zh-TW" dirty="0" smtClean="0"/>
              <a:t>)</a:t>
            </a:r>
            <a:r>
              <a:rPr lang="zh-TW" altLang="en-US" dirty="0" smtClean="0"/>
              <a:t>。他過世後弟子們才將他平時言論摘要記錄下來，名為</a:t>
            </a:r>
            <a:r>
              <a:rPr lang="en-US" altLang="zh-TW" dirty="0" smtClean="0"/>
              <a:t>《</a:t>
            </a:r>
            <a:r>
              <a:rPr lang="zh-TW" altLang="en-US" dirty="0" smtClean="0"/>
              <a:t>論語</a:t>
            </a:r>
            <a:r>
              <a:rPr lang="en-US" altLang="zh-TW" dirty="0" smtClean="0"/>
              <a:t>》</a:t>
            </a:r>
            <a:r>
              <a:rPr lang="zh-TW" altLang="en-US" dirty="0" smtClean="0"/>
              <a:t>。人們在飲水思源的過程中，可以借鑑古人的智慧與成就，以俾於日後的發展，在優良傳統文化之基礎下走的更穩健！</a:t>
            </a:r>
            <a:endParaRPr lang="en-US" altLang="zh-TW" dirty="0" smtClean="0"/>
          </a:p>
          <a:p>
            <a:r>
              <a:rPr lang="en-US" altLang="zh-TW" dirty="0" smtClean="0"/>
              <a:t>2</a:t>
            </a:r>
            <a:r>
              <a:rPr lang="zh-TW" altLang="en-US" dirty="0" smtClean="0"/>
              <a:t>、「述而不作」後來引申為忠實紀錄、不扭曲他人言語，你覺得現今哪些職業專家都該有此道德？（參考答案：編輯、記者、傳記作家、史學家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） 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3C94EE-07F5-4252-8C1C-2E19FF11B18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95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2461A-250E-4A29-9E9B-599CA3838FA1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558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81099-48EC-46A3-9530-F58EB96AF77C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89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97E24-FFB9-4C73-8C6D-E02A7AD33DB8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384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087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08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729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480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373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075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38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4683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AD66C-382E-48AD-8F4C-E87C4D4A8B28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383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851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21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7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4ADA4-35DF-4BD1-8C53-4246F035229A}" type="datetime1">
              <a:rPr lang="en-US" smtClean="0">
                <a:solidFill>
                  <a:srgbClr val="1D3641"/>
                </a:solidFill>
              </a:rPr>
              <a:pPr/>
              <a:t>3/1/2019</a:t>
            </a:fld>
            <a:endParaRPr lang="en-US">
              <a:solidFill>
                <a:srgbClr val="1D3641"/>
              </a:solidFill>
            </a:endParaRPr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1D3641"/>
              </a:solidFill>
            </a:endParaRPr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1D3641"/>
                </a:solidFill>
              </a:rPr>
              <a:pPr/>
              <a:t>‹#›</a:t>
            </a:fld>
            <a:endParaRPr lang="en-US">
              <a:solidFill>
                <a:srgbClr val="1D364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2275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F63ED-02B1-490A-8EAD-E0CB136D5388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148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1BB6-685D-4518-8FAD-1882B9671546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9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FFBFE-5C08-4E0E-AF38-FB925F0B4D71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101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3242C-D747-4ADD-80D8-99421268E3A8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968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82007-CDD1-4BCF-B9F4-9D458EFEEFE1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972979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4F265-CA88-4C30-A9AD-02E6A5184734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FE6D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>
              <a:solidFill>
                <a:srgbClr val="DFE6D0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7561907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823242C-D747-4ADD-80D8-99421268E3A8}" type="datetime1">
              <a:rPr lang="en-US" smtClean="0">
                <a:solidFill>
                  <a:srgbClr val="DFE6D0"/>
                </a:solidFill>
              </a:rPr>
              <a:pPr/>
              <a:t>3/1/2019</a:t>
            </a:fld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DFE6D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F40B41D-FD10-4A38-B39B-626510BD49B7}" type="slidenum">
              <a:rPr lang="en-US" smtClean="0">
                <a:solidFill>
                  <a:srgbClr val="DFE6D0"/>
                </a:solidFill>
              </a:rPr>
              <a:pPr/>
              <a:t>‹#›</a:t>
            </a:fld>
            <a:endParaRPr lang="en-US" dirty="0">
              <a:solidFill>
                <a:srgbClr val="DFE6D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66901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>
                <a:solidFill>
                  <a:srgbClr val="465E9C"/>
                </a:solidFill>
              </a:rPr>
              <a:pPr/>
              <a:t>3/1/2019</a:t>
            </a:fld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>
              <a:solidFill>
                <a:srgbClr val="465E9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>
                <a:solidFill>
                  <a:srgbClr val="465E9C"/>
                </a:solidFill>
              </a:rPr>
              <a:pPr/>
              <a:t>‹#›</a:t>
            </a:fld>
            <a:endParaRPr lang="en-US" dirty="0">
              <a:solidFill>
                <a:srgbClr val="465E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53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&#23565;&#30526;&#29983;&#20445;&#26377;&#29105;&#24773;.mp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&#23380;&#23376;&#26178;&#20195;.doc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hyperlink" Target="&#23380;&#23376;&#19981;&#24184;&#34920;.doc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235" y="1631848"/>
            <a:ext cx="4919464" cy="2101952"/>
          </a:xfrm>
        </p:spPr>
        <p:txBody>
          <a:bodyPr>
            <a:normAutofit/>
          </a:bodyPr>
          <a:lstStyle/>
          <a:p>
            <a:pPr algn="ctr"/>
            <a:r>
              <a:rPr lang="zh-TW" altLang="en-US" sz="8000" dirty="0" smtClean="0">
                <a:solidFill>
                  <a:srgbClr val="FFFF00"/>
                </a:solidFill>
              </a:rPr>
              <a:t>論語</a:t>
            </a:r>
            <a:endParaRPr lang="zh-TW" altLang="en-US" sz="8000" dirty="0">
              <a:solidFill>
                <a:srgbClr val="FFFF0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423392"/>
          </a:xfrm>
        </p:spPr>
        <p:txBody>
          <a:bodyPr>
            <a:normAutofit/>
          </a:bodyPr>
          <a:lstStyle/>
          <a:p>
            <a:pPr algn="r"/>
            <a:r>
              <a:rPr lang="zh-TW" altLang="en-US" sz="2400" dirty="0" smtClean="0">
                <a:solidFill>
                  <a:schemeClr val="bg1"/>
                </a:solidFill>
                <a:latin typeface="文鼎中楷" pitchFamily="65" charset="-120"/>
                <a:ea typeface="文鼎中楷" pitchFamily="65" charset="-120"/>
              </a:rPr>
              <a:t>讀經班 班主任課程</a:t>
            </a:r>
            <a:endParaRPr lang="en-US" altLang="zh-TW" sz="2400" dirty="0" smtClean="0">
              <a:solidFill>
                <a:schemeClr val="bg1"/>
              </a:solidFill>
              <a:latin typeface="文鼎中楷" pitchFamily="65" charset="-120"/>
              <a:ea typeface="文鼎中楷" pitchFamily="65" charset="-120"/>
            </a:endParaRPr>
          </a:p>
          <a:p>
            <a:pPr algn="r"/>
            <a:r>
              <a:rPr lang="zh-TW" altLang="en-US" sz="1600" dirty="0" smtClean="0">
                <a:solidFill>
                  <a:schemeClr val="bg1"/>
                </a:solidFill>
                <a:latin typeface="文鼎中楷" pitchFamily="65" charset="-120"/>
                <a:ea typeface="文鼎中楷" pitchFamily="65" charset="-120"/>
              </a:rPr>
              <a:t>後學 曾朝民 學習</a:t>
            </a:r>
            <a:endParaRPr lang="en-US" altLang="zh-TW" sz="1600" dirty="0" smtClean="0">
              <a:solidFill>
                <a:schemeClr val="bg1"/>
              </a:solidFill>
              <a:latin typeface="文鼎中楷" pitchFamily="65" charset="-120"/>
              <a:ea typeface="文鼎中楷" pitchFamily="65" charset="-120"/>
            </a:endParaRPr>
          </a:p>
          <a:p>
            <a:pPr lvl="0" algn="r">
              <a:buClr>
                <a:srgbClr val="759AA5">
                  <a:lumMod val="60000"/>
                  <a:lumOff val="40000"/>
                </a:srgbClr>
              </a:buClr>
            </a:pPr>
            <a:r>
              <a:rPr lang="en-US" altLang="zh-TW" dirty="0">
                <a:solidFill>
                  <a:srgbClr val="7030A0"/>
                </a:solidFill>
              </a:rPr>
              <a:t>108.03.02</a:t>
            </a:r>
          </a:p>
          <a:p>
            <a:pPr algn="r"/>
            <a:endParaRPr lang="zh-TW" altLang="en-US" sz="1600" dirty="0">
              <a:solidFill>
                <a:schemeClr val="bg1"/>
              </a:solidFill>
              <a:latin typeface="文鼎中楷" pitchFamily="65" charset="-120"/>
              <a:ea typeface="文鼎中楷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59930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zh-TW" altLang="en-US" sz="5300" b="1" dirty="0" smtClean="0">
                <a:solidFill>
                  <a:srgbClr val="FF0000"/>
                </a:solidFill>
                <a:latin typeface="+mn-ea"/>
                <a:ea typeface="+mn-ea"/>
              </a:rPr>
              <a:t>進與退</a:t>
            </a:r>
            <a:r>
              <a:rPr lang="en-US" altLang="zh-TW" sz="5300" b="1" dirty="0" smtClean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sz="3100" b="1" dirty="0" smtClean="0">
                <a:latin typeface="+mn-ea"/>
                <a:ea typeface="+mn-ea"/>
              </a:rPr>
              <a:t>(</a:t>
            </a:r>
            <a:r>
              <a:rPr lang="zh-TW" altLang="en-US" sz="3100" b="1" dirty="0" smtClean="0">
                <a:latin typeface="+mn-ea"/>
                <a:ea typeface="+mn-ea"/>
              </a:rPr>
              <a:t>理想</a:t>
            </a:r>
            <a:r>
              <a:rPr lang="zh-TW" altLang="en-US" sz="1800" b="1" dirty="0" smtClean="0">
                <a:latin typeface="+mn-ea"/>
                <a:ea typeface="+mn-ea"/>
              </a:rPr>
              <a:t>與</a:t>
            </a:r>
            <a:r>
              <a:rPr lang="zh-TW" altLang="en-US" sz="3100" b="1" dirty="0" smtClean="0">
                <a:latin typeface="+mn-ea"/>
                <a:ea typeface="+mn-ea"/>
              </a:rPr>
              <a:t>現實的糾纏</a:t>
            </a:r>
            <a:r>
              <a:rPr lang="en-US" altLang="zh-TW" sz="3100" b="1" dirty="0" smtClean="0">
                <a:latin typeface="+mn-ea"/>
                <a:ea typeface="+mn-ea"/>
              </a:rPr>
              <a:t>)</a:t>
            </a:r>
            <a:endParaRPr lang="zh-TW" altLang="en-US" sz="3100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7584" y="1988840"/>
            <a:ext cx="7632848" cy="460851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TW" altLang="en-US" sz="3500" b="1" dirty="0" smtClean="0">
                <a:solidFill>
                  <a:srgbClr val="C00000"/>
                </a:solidFill>
                <a:latin typeface="+mn-ea"/>
              </a:rPr>
              <a:t>夫子的理想：</a:t>
            </a:r>
            <a:endParaRPr lang="en-US" altLang="zh-TW" sz="3500" b="1" dirty="0">
              <a:solidFill>
                <a:srgbClr val="C00000"/>
              </a:solidFill>
              <a:latin typeface="+mn-ea"/>
            </a:endParaRPr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rgbClr val="0000FF"/>
                </a:solidFill>
                <a:latin typeface="華康儷楷書" panose="03000509000000000000" pitchFamily="65" charset="-120"/>
                <a:ea typeface="華康儷楷書" panose="03000509000000000000" pitchFamily="65" charset="-120"/>
              </a:rPr>
              <a:t>泰伯篇</a:t>
            </a:r>
            <a: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en-US" altLang="zh-TW" b="1" dirty="0"/>
              <a:t/>
            </a:r>
            <a:br>
              <a:rPr lang="en-US" altLang="zh-TW" b="1" dirty="0"/>
            </a:br>
            <a:r>
              <a:rPr lang="zh-TW" altLang="en-US" b="1" dirty="0" smtClean="0"/>
              <a:t>    天下</a:t>
            </a:r>
            <a:r>
              <a:rPr lang="zh-TW" altLang="en-US" b="1" dirty="0"/>
              <a:t>有道則</a:t>
            </a:r>
            <a:r>
              <a:rPr lang="zh-TW" altLang="en-US" b="1" dirty="0" smtClean="0"/>
              <a:t>見，</a:t>
            </a:r>
            <a:r>
              <a:rPr lang="zh-TW" altLang="en-US" b="1" dirty="0" smtClean="0">
                <a:solidFill>
                  <a:srgbClr val="FF0000"/>
                </a:solidFill>
              </a:rPr>
              <a:t>無</a:t>
            </a:r>
            <a:r>
              <a:rPr lang="zh-TW" altLang="en-US" b="1" dirty="0">
                <a:solidFill>
                  <a:srgbClr val="FF0000"/>
                </a:solidFill>
              </a:rPr>
              <a:t>道則</a:t>
            </a:r>
            <a:r>
              <a:rPr lang="zh-TW" altLang="en-US" b="1" dirty="0" smtClean="0">
                <a:solidFill>
                  <a:srgbClr val="FF0000"/>
                </a:solidFill>
              </a:rPr>
              <a:t>隱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0" indent="0">
              <a:buNone/>
            </a:pPr>
            <a: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>
                <a:solidFill>
                  <a:srgbClr val="0000FF"/>
                </a:solidFill>
                <a:latin typeface="華康儷楷書" panose="03000509000000000000" pitchFamily="65" charset="-120"/>
                <a:ea typeface="華康儷楷書" panose="03000509000000000000" pitchFamily="65" charset="-120"/>
              </a:rPr>
              <a:t>衛靈公篇</a:t>
            </a:r>
            <a: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b="1" dirty="0" smtClean="0"/>
              <a:t>君子哉，</a:t>
            </a:r>
            <a:r>
              <a:rPr lang="zh-TW" altLang="en-US" b="1" dirty="0"/>
              <a:t>蘧</a:t>
            </a:r>
            <a:r>
              <a:rPr lang="zh-TW" altLang="en-US" b="1" dirty="0" smtClean="0"/>
              <a:t>伯玉，邦</a:t>
            </a:r>
            <a:r>
              <a:rPr lang="zh-TW" altLang="en-US" b="1" dirty="0"/>
              <a:t>有</a:t>
            </a:r>
            <a:r>
              <a:rPr lang="zh-TW" altLang="en-US" b="1" dirty="0" smtClean="0"/>
              <a:t>道，則仕</a:t>
            </a:r>
            <a:r>
              <a:rPr lang="en-US" altLang="zh-TW" b="1" dirty="0" smtClean="0">
                <a:latin typeface="新細明體" panose="02020500000000000000" pitchFamily="18" charset="-120"/>
                <a:ea typeface="新細明體" panose="02020500000000000000" pitchFamily="18" charset="-120"/>
              </a:rPr>
              <a:t>；</a:t>
            </a:r>
            <a:r>
              <a:rPr lang="zh-TW" altLang="en-US" b="1" dirty="0" smtClean="0"/>
              <a:t>邦</a:t>
            </a:r>
            <a:r>
              <a:rPr lang="zh-TW" altLang="en-US" b="1" dirty="0">
                <a:solidFill>
                  <a:srgbClr val="FF0000"/>
                </a:solidFill>
              </a:rPr>
              <a:t>無</a:t>
            </a:r>
            <a:r>
              <a:rPr lang="zh-TW" altLang="en-US" b="1" dirty="0" smtClean="0">
                <a:solidFill>
                  <a:srgbClr val="FF0000"/>
                </a:solidFill>
              </a:rPr>
              <a:t>道</a:t>
            </a:r>
            <a:r>
              <a:rPr lang="zh-TW" altLang="en-US" b="1" dirty="0" smtClean="0"/>
              <a:t>，則</a:t>
            </a:r>
            <a:r>
              <a:rPr lang="zh-TW" altLang="en-US" b="1" dirty="0"/>
              <a:t>可</a:t>
            </a:r>
            <a:r>
              <a:rPr lang="zh-TW" altLang="en-US" b="1" dirty="0">
                <a:solidFill>
                  <a:srgbClr val="FF0000"/>
                </a:solidFill>
              </a:rPr>
              <a:t>卷而懷</a:t>
            </a:r>
            <a:r>
              <a:rPr lang="zh-TW" altLang="en-US" b="1" dirty="0" smtClean="0">
                <a:solidFill>
                  <a:srgbClr val="FF0000"/>
                </a:solidFill>
              </a:rPr>
              <a:t>之</a:t>
            </a:r>
            <a:r>
              <a:rPr lang="zh-TW" altLang="en-US" b="1" dirty="0" smtClean="0"/>
              <a:t>。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述而篇</a:t>
            </a:r>
            <a:r>
              <a:rPr lang="en-US" altLang="zh-TW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r>
              <a:rPr lang="zh-TW" altLang="en-US" b="1" dirty="0" smtClean="0"/>
              <a:t>    用</a:t>
            </a:r>
            <a:r>
              <a:rPr lang="zh-TW" altLang="en-US" b="1" dirty="0"/>
              <a:t>之則行，</a:t>
            </a:r>
            <a:r>
              <a:rPr lang="zh-TW" altLang="en-US" b="1" dirty="0">
                <a:solidFill>
                  <a:srgbClr val="FF0000"/>
                </a:solidFill>
              </a:rPr>
              <a:t>舍之則藏</a:t>
            </a:r>
            <a:r>
              <a:rPr lang="zh-TW" altLang="en-US" b="1" dirty="0"/>
              <a:t>，唯我與爾有是夫</a:t>
            </a:r>
            <a:r>
              <a:rPr lang="zh-TW" altLang="en-US" b="1" dirty="0" smtClean="0"/>
              <a:t>！</a:t>
            </a:r>
            <a:endParaRPr lang="en-US" altLang="zh-TW" b="1" dirty="0" smtClean="0"/>
          </a:p>
          <a:p>
            <a:pPr marL="0" lvl="0" indent="0">
              <a:buClr>
                <a:srgbClr val="AA2B1E"/>
              </a:buClr>
              <a:buNone/>
            </a:pPr>
            <a:r>
              <a:rPr lang="zh-TW" altLang="zh-TW" sz="2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先進篇</a:t>
            </a:r>
            <a:r>
              <a:rPr lang="en-US" altLang="zh-TW" sz="25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zh-TW" altLang="en-US" b="1" dirty="0"/>
          </a:p>
          <a:p>
            <a:pPr marL="0" indent="0">
              <a:buNone/>
            </a:pPr>
            <a:r>
              <a:rPr lang="zh-TW" altLang="en-US" b="1" dirty="0" smtClean="0"/>
              <a:t>    莫</a:t>
            </a:r>
            <a:r>
              <a:rPr lang="zh-TW" altLang="en-US" b="1" dirty="0"/>
              <a:t>春者，春服既成。冠者五六人，童子六七人，浴乎沂，風乎舞雩，詠而歸。」夫子喟然歎曰：「</a:t>
            </a:r>
            <a:r>
              <a:rPr lang="zh-TW" altLang="en-US" b="1" dirty="0">
                <a:solidFill>
                  <a:srgbClr val="FF0000"/>
                </a:solidFill>
              </a:rPr>
              <a:t>吾與點也</a:t>
            </a:r>
            <a:r>
              <a:rPr lang="zh-TW" altLang="en-US" b="1" dirty="0"/>
              <a:t>！」</a:t>
            </a:r>
            <a:endParaRPr lang="en-US" altLang="zh-TW" b="1" dirty="0" smtClean="0"/>
          </a:p>
          <a:p>
            <a:pPr marL="0" indent="0">
              <a:buNone/>
            </a:pPr>
            <a:r>
              <a:rPr lang="zh-TW" altLang="en-US" b="1" dirty="0"/>
              <a:t/>
            </a:r>
            <a:br>
              <a:rPr lang="zh-TW" altLang="en-US" b="1" dirty="0"/>
            </a:b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000116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進與退</a:t>
            </a:r>
            <a:r>
              <a:rPr lang="en-US" altLang="zh-TW" sz="4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en-US" altLang="zh-TW" sz="4000" dirty="0">
                <a:solidFill>
                  <a:prstClr val="black"/>
                </a:solidFill>
              </a:rPr>
              <a:t/>
            </a:r>
            <a:br>
              <a:rPr lang="en-US" altLang="zh-TW" sz="4000" dirty="0">
                <a:solidFill>
                  <a:prstClr val="black"/>
                </a:solidFill>
              </a:rPr>
            </a:br>
            <a:r>
              <a:rPr lang="en-US" altLang="zh-TW" sz="3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理想</a:t>
            </a:r>
            <a:r>
              <a:rPr lang="zh-TW" altLang="en-US" sz="18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sz="3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現實的糾纏</a:t>
            </a:r>
            <a:r>
              <a:rPr lang="en-US" altLang="zh-TW" sz="31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95024" y="2119256"/>
            <a:ext cx="7149384" cy="4478095"/>
          </a:xfrm>
        </p:spPr>
        <p:txBody>
          <a:bodyPr/>
          <a:lstStyle/>
          <a:p>
            <a:pPr marL="0" lvl="0" indent="0">
              <a:buClr>
                <a:srgbClr val="AA2B1E"/>
              </a:buClr>
              <a:buNone/>
            </a:pPr>
            <a:r>
              <a:rPr lang="zh-TW" altLang="en-US" sz="3200" b="1" u="sng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現實</a:t>
            </a:r>
            <a:r>
              <a:rPr lang="zh-TW" altLang="en-US" sz="3200" b="1" u="sng" dirty="0">
                <a:solidFill>
                  <a:srgbClr val="C00000"/>
                </a:solidFill>
                <a:latin typeface="微軟正黑體" panose="020B0604030504040204" pitchFamily="34" charset="-120"/>
              </a:rPr>
              <a:t>中</a:t>
            </a:r>
            <a:r>
              <a:rPr lang="zh-TW" altLang="en-US" sz="3200" b="1" u="sng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的夫子</a:t>
            </a:r>
            <a:r>
              <a:rPr lang="zh-TW" altLang="en-US" sz="3200" b="1" dirty="0" smtClean="0">
                <a:solidFill>
                  <a:srgbClr val="C00000"/>
                </a:solidFill>
                <a:latin typeface="微軟正黑體" panose="020B0604030504040204" pitchFamily="34" charset="-120"/>
              </a:rPr>
              <a:t>：</a:t>
            </a:r>
            <a:endParaRPr lang="en-US" altLang="zh-TW" sz="3200" b="1" dirty="0" smtClean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zh-TW" altLang="en-US" sz="4000" b="1" dirty="0">
                <a:latin typeface="微軟正黑體" panose="020B0604030504040204" pitchFamily="34" charset="-120"/>
              </a:rPr>
              <a:t> 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       </a:t>
            </a:r>
            <a:r>
              <a:rPr lang="en-US" altLang="zh-TW" sz="4000" b="1" dirty="0" smtClean="0">
                <a:latin typeface="微軟正黑體" panose="020B0604030504040204" pitchFamily="34" charset="-120"/>
              </a:rPr>
              <a:t>1.</a:t>
            </a:r>
            <a:r>
              <a:rPr lang="zh-TW" altLang="en-US" sz="4000" b="1" dirty="0" smtClean="0">
                <a:latin typeface="微軟正黑體" panose="020B0604030504040204" pitchFamily="34" charset="-120"/>
              </a:rPr>
              <a:t>無法放棄眾生而隱居</a:t>
            </a:r>
            <a:endParaRPr lang="en-US" altLang="zh-TW" sz="4000" b="1" dirty="0" smtClean="0">
              <a:latin typeface="微軟正黑體" panose="020B0604030504040204" pitchFamily="34" charset="-120"/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zh-TW" altLang="en-US" sz="4000" b="1" dirty="0" smtClean="0"/>
              <a:t>        </a:t>
            </a:r>
            <a:r>
              <a:rPr lang="en-US" altLang="zh-TW" sz="4000" b="1" dirty="0" smtClean="0"/>
              <a:t>2.</a:t>
            </a:r>
            <a:r>
              <a:rPr lang="zh-TW" altLang="en-US" sz="4000" b="1" dirty="0" smtClean="0"/>
              <a:t>知</a:t>
            </a:r>
            <a:r>
              <a:rPr lang="zh-TW" altLang="en-US" sz="4000" b="1" dirty="0"/>
              <a:t>其不可而為</a:t>
            </a:r>
            <a:r>
              <a:rPr lang="zh-TW" altLang="en-US" sz="4000" b="1" dirty="0" smtClean="0"/>
              <a:t>之</a:t>
            </a:r>
            <a:r>
              <a:rPr lang="en-US" altLang="zh-TW" sz="4000" b="1" dirty="0" smtClean="0"/>
              <a:t>!</a:t>
            </a:r>
          </a:p>
          <a:p>
            <a:pPr marL="0" lvl="0" indent="0" algn="ctr">
              <a:buClr>
                <a:srgbClr val="AA2B1E"/>
              </a:buClr>
              <a:buNone/>
            </a:pP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(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</a:rPr>
              <a:t>短片：</a:t>
            </a:r>
            <a:r>
              <a:rPr lang="zh-TW" altLang="en-US" sz="2000" b="1" dirty="0" smtClean="0">
                <a:solidFill>
                  <a:srgbClr val="0000FF"/>
                </a:solidFill>
                <a:latin typeface="+mn-ea"/>
                <a:hlinkClick r:id="rId3" action="ppaction://hlinkfile"/>
              </a:rPr>
              <a:t>對眾生保有熱情</a:t>
            </a:r>
            <a:r>
              <a:rPr lang="en-US" altLang="zh-TW" sz="2000" b="1" dirty="0" smtClean="0">
                <a:solidFill>
                  <a:srgbClr val="0000FF"/>
                </a:solidFill>
                <a:latin typeface="+mn-ea"/>
              </a:rPr>
              <a:t>)</a:t>
            </a:r>
          </a:p>
          <a:p>
            <a:pPr marL="0" lvl="0" indent="0">
              <a:buClr>
                <a:srgbClr val="AA2B1E"/>
              </a:buClr>
              <a:buNone/>
            </a:pPr>
            <a:endParaRPr lang="en-US" altLang="zh-TW" sz="4400" b="1" dirty="0">
              <a:solidFill>
                <a:srgbClr val="C00000"/>
              </a:solidFill>
              <a:latin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4168" y="4824332"/>
            <a:ext cx="2806120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088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>
                <a:latin typeface="+mn-ea"/>
              </a:rPr>
              <a:t>從</a:t>
            </a:r>
            <a:r>
              <a:rPr lang="en-US" altLang="zh-TW" sz="3600" dirty="0" smtClean="0">
                <a:latin typeface="+mn-ea"/>
              </a:rPr>
              <a:t>《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論語</a:t>
            </a:r>
            <a:r>
              <a:rPr lang="en-US" altLang="zh-TW" sz="3600" dirty="0" smtClean="0">
                <a:latin typeface="+mn-ea"/>
              </a:rPr>
              <a:t>》</a:t>
            </a:r>
            <a:r>
              <a:rPr lang="zh-TW" altLang="en-US" sz="3600" dirty="0" smtClean="0">
                <a:latin typeface="+mn-ea"/>
              </a:rPr>
              <a:t>談</a:t>
            </a:r>
            <a:r>
              <a:rPr lang="en-US" altLang="zh-TW" sz="3600" dirty="0" smtClean="0">
                <a:latin typeface="+mn-ea"/>
              </a:rPr>
              <a:t>…</a:t>
            </a: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+mn-ea"/>
              </a:rPr>
              <a:t>夫子的</a:t>
            </a: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謙虛</a:t>
            </a:r>
            <a:endParaRPr lang="zh-TW" altLang="en-US" sz="7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161386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夫子的</a:t>
            </a:r>
            <a:r>
              <a:rPr lang="zh-TW" altLang="en-US" sz="5400" dirty="0" smtClean="0">
                <a:solidFill>
                  <a:srgbClr val="FF0000"/>
                </a:solidFill>
                <a:latin typeface="+mn-ea"/>
                <a:ea typeface="+mn-ea"/>
              </a:rPr>
              <a:t>謙虛</a:t>
            </a:r>
            <a:endParaRPr lang="zh-TW" altLang="en-US" sz="5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1916832"/>
            <a:ext cx="6196405" cy="424847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TW" sz="2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200" b="1" dirty="0" smtClean="0">
                <a:solidFill>
                  <a:srgbClr val="0000FF"/>
                </a:solidFill>
                <a:latin typeface="華康儷楷書" panose="03000509000000000000" pitchFamily="65" charset="-120"/>
                <a:ea typeface="華康儷楷書" panose="03000509000000000000" pitchFamily="65" charset="-120"/>
              </a:rPr>
              <a:t>子</a:t>
            </a:r>
            <a:r>
              <a:rPr lang="zh-TW" altLang="en-US" sz="2200" b="1" dirty="0">
                <a:solidFill>
                  <a:srgbClr val="0000FF"/>
                </a:solidFill>
                <a:latin typeface="華康儷楷書" panose="03000509000000000000" pitchFamily="65" charset="-120"/>
                <a:ea typeface="華康儷楷書" panose="03000509000000000000" pitchFamily="65" charset="-120"/>
              </a:rPr>
              <a:t>罕</a:t>
            </a:r>
            <a:r>
              <a:rPr lang="zh-TW" altLang="en-US" sz="2200" b="1" dirty="0" smtClean="0">
                <a:solidFill>
                  <a:srgbClr val="0000FF"/>
                </a:solidFill>
                <a:latin typeface="華康儷楷書" panose="03000509000000000000" pitchFamily="65" charset="-120"/>
                <a:ea typeface="華康儷楷書" panose="03000509000000000000" pitchFamily="65" charset="-120"/>
              </a:rPr>
              <a:t>篇</a:t>
            </a:r>
            <a:r>
              <a:rPr lang="en-US" altLang="zh-TW" sz="2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r>
              <a:rPr lang="zh-TW" altLang="en-US" b="1" dirty="0" smtClean="0"/>
              <a:t>                 </a:t>
            </a:r>
            <a:r>
              <a:rPr lang="zh-TW" altLang="en-US" sz="3200" b="1" dirty="0" smtClean="0"/>
              <a:t>子</a:t>
            </a:r>
            <a:r>
              <a:rPr lang="zh-TW" altLang="en-US" sz="3200" b="1" dirty="0"/>
              <a:t>曰</a:t>
            </a:r>
            <a:r>
              <a:rPr lang="zh-TW" altLang="en-US" sz="3200" b="1" dirty="0" smtClean="0"/>
              <a:t>：吾</a:t>
            </a:r>
            <a:r>
              <a:rPr lang="zh-TW" altLang="en-US" sz="3200" b="1" dirty="0"/>
              <a:t>有知乎哉？無知也</a:t>
            </a:r>
            <a:r>
              <a:rPr lang="zh-TW" altLang="en-US" sz="3200" b="1" dirty="0" smtClean="0"/>
              <a:t>。</a:t>
            </a:r>
            <a:endParaRPr lang="en-US" altLang="zh-TW" sz="3200" b="1" dirty="0" smtClean="0"/>
          </a:p>
          <a:p>
            <a:pPr marL="0" lvl="0" indent="0">
              <a:buClr>
                <a:srgbClr val="AA2B1E"/>
              </a:buClr>
              <a:buNone/>
            </a:pPr>
            <a:r>
              <a:rPr lang="en-US" altLang="zh-TW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200" b="1" dirty="0">
                <a:solidFill>
                  <a:srgbClr val="0000FF"/>
                </a:solidFill>
                <a:latin typeface="華康儷楷書" panose="03000509000000000000" pitchFamily="65" charset="-120"/>
                <a:ea typeface="華康儷楷書" panose="03000509000000000000" pitchFamily="65" charset="-120"/>
              </a:rPr>
              <a:t>述而篇</a:t>
            </a:r>
            <a:r>
              <a:rPr lang="en-US" altLang="zh-TW" sz="22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zh-TW" altLang="en-US" sz="30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   </a:t>
            </a:r>
            <a:r>
              <a:rPr lang="zh-TW" altLang="en-US" sz="30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           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子</a:t>
            </a:r>
            <a:r>
              <a:rPr lang="zh-TW" altLang="en-US" sz="32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曰：述而不作，信而好古</a:t>
            </a:r>
            <a:r>
              <a:rPr lang="zh-TW" altLang="en-US" sz="3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。</a:t>
            </a:r>
            <a:endParaRPr lang="en-US" altLang="zh-TW" sz="3200" b="1" dirty="0" smtClean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en-US" altLang="zh-TW" sz="2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200" b="1" dirty="0" smtClean="0">
                <a:solidFill>
                  <a:srgbClr val="0000FF"/>
                </a:solidFill>
                <a:latin typeface="華康儷楷書" panose="03000509000000000000" pitchFamily="65" charset="-120"/>
                <a:ea typeface="華康儷楷書" panose="03000509000000000000" pitchFamily="65" charset="-120"/>
              </a:rPr>
              <a:t>中庸</a:t>
            </a:r>
            <a:r>
              <a:rPr lang="en-US" altLang="zh-TW" sz="22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endParaRPr lang="en-US" altLang="zh-TW" sz="22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zh-TW" altLang="en-US" sz="3200" b="1" dirty="0" smtClean="0">
                <a:latin typeface="+mn-ea"/>
              </a:rPr>
              <a:t>             仲</a:t>
            </a:r>
            <a:r>
              <a:rPr lang="zh-TW" altLang="en-US" sz="3200" b="1" dirty="0">
                <a:latin typeface="+mn-ea"/>
              </a:rPr>
              <a:t>尼祖述堯舜，憲章文武。</a:t>
            </a:r>
            <a:endParaRPr lang="zh-TW" altLang="en-US" sz="3000" b="1" dirty="0">
              <a:solidFill>
                <a:prstClr val="black"/>
              </a:solidFill>
              <a:latin typeface="+mn-ea"/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en-US" altLang="zh-TW" b="1" dirty="0"/>
          </a:p>
          <a:p>
            <a:pPr marL="0" lvl="0" indent="0">
              <a:buClr>
                <a:srgbClr val="AA2B1E"/>
              </a:buClr>
              <a:buNone/>
            </a:pPr>
            <a:endParaRPr lang="en-US" altLang="zh-TW" b="1" dirty="0" smtClean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en-US" altLang="zh-TW" b="1" dirty="0" smtClean="0">
              <a:latin typeface="+mn-ea"/>
            </a:endParaRPr>
          </a:p>
          <a:p>
            <a:pPr marL="0" lvl="0" indent="0">
              <a:buClr>
                <a:srgbClr val="AA2B1E"/>
              </a:buClr>
              <a:buNone/>
            </a:pPr>
            <a:endParaRPr lang="en-US" altLang="zh-TW" b="1" dirty="0" smtClean="0">
              <a:latin typeface="+mn-ea"/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en-US" altLang="zh-TW" b="1" dirty="0">
                <a:solidFill>
                  <a:srgbClr val="AA2B1E"/>
                </a:solidFill>
              </a:rPr>
              <a:t>【</a:t>
            </a:r>
            <a:r>
              <a:rPr lang="zh-TW" altLang="en-US" b="1" dirty="0">
                <a:solidFill>
                  <a:srgbClr val="AA2B1E"/>
                </a:solidFill>
              </a:rPr>
              <a:t>延伸思考</a:t>
            </a:r>
            <a:r>
              <a:rPr lang="en-US" altLang="zh-TW" b="1" dirty="0">
                <a:solidFill>
                  <a:srgbClr val="AA2B1E"/>
                </a:solidFill>
              </a:rPr>
              <a:t>】 </a:t>
            </a:r>
          </a:p>
          <a:p>
            <a:pPr marL="0" lvl="0" indent="0">
              <a:buClr>
                <a:srgbClr val="AA2B1E"/>
              </a:buClr>
              <a:buNone/>
            </a:pPr>
            <a:r>
              <a:rPr lang="zh-TW" altLang="en-US" sz="2100" b="1" dirty="0">
                <a:solidFill>
                  <a:srgbClr val="AA2B1E"/>
                </a:solidFill>
              </a:rPr>
              <a:t>  </a:t>
            </a:r>
            <a:r>
              <a:rPr lang="en-US" altLang="zh-TW" sz="2100" b="1" dirty="0">
                <a:solidFill>
                  <a:prstClr val="black"/>
                </a:solidFill>
                <a:latin typeface="微軟正黑體"/>
              </a:rPr>
              <a:t>1</a:t>
            </a:r>
            <a:r>
              <a:rPr lang="en-US" altLang="zh-TW" sz="2100" b="1" dirty="0" smtClean="0">
                <a:solidFill>
                  <a:prstClr val="black"/>
                </a:solidFill>
                <a:latin typeface="微軟正黑體"/>
              </a:rPr>
              <a:t>.</a:t>
            </a:r>
            <a:r>
              <a:rPr lang="zh-TW" altLang="en-US" sz="2200" b="1" dirty="0">
                <a:solidFill>
                  <a:prstClr val="black"/>
                </a:solidFill>
              </a:rPr>
              <a:t>蘇格拉底</a:t>
            </a:r>
            <a:r>
              <a:rPr lang="en-US" altLang="zh-TW" sz="22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：</a:t>
            </a:r>
            <a:r>
              <a:rPr lang="zh-TW" altLang="en-US" sz="2200" b="1" dirty="0">
                <a:solidFill>
                  <a:prstClr val="black"/>
                </a:solidFill>
              </a:rPr>
              <a:t>我只知道一件事，就是我</a:t>
            </a:r>
            <a:r>
              <a:rPr lang="zh-TW" altLang="en-US" sz="2200" b="1" dirty="0" smtClean="0">
                <a:solidFill>
                  <a:prstClr val="black"/>
                </a:solidFill>
              </a:rPr>
              <a:t>一無所知</a:t>
            </a:r>
            <a:r>
              <a:rPr lang="zh-TW" altLang="en-US" sz="2200" b="1" dirty="0">
                <a:solidFill>
                  <a:prstClr val="black"/>
                </a:solidFill>
              </a:rPr>
              <a:t>。</a:t>
            </a:r>
            <a:endParaRPr lang="en-US" altLang="zh-TW" sz="2200" b="1" dirty="0">
              <a:solidFill>
                <a:prstClr val="black"/>
              </a:solidFill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zh-TW" altLang="en-US" sz="2100" b="1" dirty="0" smtClean="0">
                <a:solidFill>
                  <a:prstClr val="black"/>
                </a:solidFill>
                <a:latin typeface="微軟正黑體"/>
              </a:rPr>
              <a:t>  </a:t>
            </a:r>
            <a:r>
              <a:rPr lang="en-US" altLang="zh-TW" sz="2100" b="1" dirty="0">
                <a:solidFill>
                  <a:prstClr val="black"/>
                </a:solidFill>
                <a:latin typeface="微軟正黑體"/>
              </a:rPr>
              <a:t>2</a:t>
            </a:r>
            <a:r>
              <a:rPr lang="en-US" altLang="zh-TW" sz="2100" b="1" dirty="0" smtClean="0">
                <a:solidFill>
                  <a:prstClr val="black"/>
                </a:solidFill>
                <a:latin typeface="微軟正黑體"/>
              </a:rPr>
              <a:t>.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愛因斯坦：人類對宇宙、對地球和對人體是多</a:t>
            </a:r>
            <a:endParaRPr lang="en-US" altLang="zh-TW" sz="2200" b="1" dirty="0">
              <a:solidFill>
                <a:prstClr val="black"/>
              </a:solidFill>
              <a:latin typeface="微軟正黑體" panose="020B0604030504040204" pitchFamily="34" charset="-120"/>
            </a:endParaRPr>
          </a:p>
          <a:p>
            <a:pPr marL="0" lvl="0" indent="0">
              <a:buClr>
                <a:srgbClr val="AA2B1E"/>
              </a:buClr>
              <a:buNone/>
            </a:pP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                          麼的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無知</a:t>
            </a:r>
            <a:r>
              <a:rPr lang="zh-TW" altLang="en-US" sz="2200" b="1" dirty="0" smtClean="0">
                <a:solidFill>
                  <a:prstClr val="black"/>
                </a:solidFill>
                <a:latin typeface="微軟正黑體" panose="020B0604030504040204" pitchFamily="34" charset="-120"/>
              </a:rPr>
              <a:t>。</a:t>
            </a:r>
            <a:endParaRPr lang="en-US" altLang="zh-TW" b="1" dirty="0" smtClean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59906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>
                <a:latin typeface="+mn-ea"/>
              </a:rPr>
              <a:t>從</a:t>
            </a:r>
            <a:r>
              <a:rPr lang="en-US" altLang="zh-TW" sz="3600" dirty="0" smtClean="0">
                <a:latin typeface="+mn-ea"/>
              </a:rPr>
              <a:t>《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論語</a:t>
            </a:r>
            <a:r>
              <a:rPr lang="en-US" altLang="zh-TW" sz="3600" dirty="0" smtClean="0">
                <a:latin typeface="+mn-ea"/>
              </a:rPr>
              <a:t>》</a:t>
            </a:r>
            <a:r>
              <a:rPr lang="zh-TW" altLang="en-US" sz="3600" dirty="0" smtClean="0">
                <a:latin typeface="+mn-ea"/>
              </a:rPr>
              <a:t>談</a:t>
            </a:r>
            <a:endParaRPr lang="en-US" altLang="zh-TW" sz="3600" dirty="0" smtClean="0">
              <a:latin typeface="+mn-ea"/>
            </a:endParaRPr>
          </a:p>
          <a:p>
            <a:pPr marL="0" indent="0" algn="ctr">
              <a:buNone/>
            </a:pP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孔顏樂處</a:t>
            </a:r>
            <a:endParaRPr lang="zh-TW" altLang="en-US" sz="7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2575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15616" y="980728"/>
            <a:ext cx="6984776" cy="5187988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Clr>
                <a:srgbClr val="AA2B1E"/>
              </a:buClr>
              <a:buNone/>
            </a:pPr>
            <a:r>
              <a:rPr lang="en-US" altLang="zh-TW" sz="29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900" b="1" dirty="0" smtClean="0">
                <a:solidFill>
                  <a:srgbClr val="0000FF"/>
                </a:solidFill>
                <a:latin typeface="華康儷楷書" panose="03000509000000000000" pitchFamily="65" charset="-120"/>
                <a:ea typeface="華康儷楷書" panose="03000509000000000000" pitchFamily="65" charset="-120"/>
              </a:rPr>
              <a:t>雍也篇</a:t>
            </a:r>
            <a:r>
              <a:rPr lang="en-US" altLang="zh-TW" sz="29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r>
              <a:rPr lang="zh-TW" altLang="en-US" sz="3100" b="1" dirty="0" smtClean="0"/>
              <a:t>   子</a:t>
            </a:r>
            <a:r>
              <a:rPr lang="zh-TW" altLang="en-US" sz="3100" b="1" dirty="0"/>
              <a:t>曰</a:t>
            </a:r>
            <a:r>
              <a:rPr lang="zh-TW" altLang="en-US" sz="3100" b="1" dirty="0" smtClean="0"/>
              <a:t>：賢</a:t>
            </a:r>
            <a:r>
              <a:rPr lang="zh-TW" altLang="en-US" sz="3100" b="1" dirty="0"/>
              <a:t>哉，回也！ 一簞食，一瓢飲，在陋巷。 </a:t>
            </a:r>
            <a:r>
              <a:rPr lang="zh-TW" altLang="en-US" sz="3100" b="1" dirty="0" smtClean="0"/>
              <a:t> 人</a:t>
            </a:r>
            <a:endParaRPr lang="en-US" altLang="zh-TW" sz="3100" b="1" dirty="0" smtClean="0"/>
          </a:p>
          <a:p>
            <a:pPr marL="0" indent="0">
              <a:buNone/>
            </a:pPr>
            <a:r>
              <a:rPr lang="zh-TW" altLang="en-US" sz="3100" b="1" dirty="0"/>
              <a:t> </a:t>
            </a:r>
            <a:r>
              <a:rPr lang="zh-TW" altLang="en-US" sz="3100" b="1" dirty="0" smtClean="0"/>
              <a:t>  不堪其憂</a:t>
            </a:r>
            <a:r>
              <a:rPr lang="zh-TW" altLang="en-US" sz="3100" b="1" dirty="0"/>
              <a:t>，回也不改其樂。 賢哉，回</a:t>
            </a:r>
            <a:r>
              <a:rPr lang="zh-TW" altLang="en-US" sz="3100" b="1" dirty="0" smtClean="0"/>
              <a:t>也。</a:t>
            </a:r>
            <a:endParaRPr lang="en-US" altLang="zh-TW" sz="3100" b="1" dirty="0" smtClean="0"/>
          </a:p>
          <a:p>
            <a:pPr marL="0" lvl="0" indent="0">
              <a:buClr>
                <a:srgbClr val="AA2B1E"/>
              </a:buClr>
              <a:buNone/>
            </a:pPr>
            <a:r>
              <a:rPr lang="en-US" altLang="zh-TW" sz="2900" b="1" dirty="0" smtClean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2900" b="1" dirty="0" smtClean="0">
                <a:solidFill>
                  <a:srgbClr val="0000FF"/>
                </a:solidFill>
                <a:latin typeface="華康儷楷書" panose="03000509000000000000" pitchFamily="65" charset="-120"/>
                <a:ea typeface="華康儷楷書" panose="03000509000000000000" pitchFamily="65" charset="-120"/>
              </a:rPr>
              <a:t>述而篇</a:t>
            </a:r>
            <a:r>
              <a:rPr lang="en-US" altLang="zh-TW" sz="29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pPr marL="0" indent="0">
              <a:buNone/>
            </a:pPr>
            <a:r>
              <a:rPr lang="zh-TW" altLang="en-US" sz="3100" b="1" dirty="0" smtClean="0"/>
              <a:t>  </a:t>
            </a:r>
            <a:r>
              <a:rPr lang="en-US" altLang="zh-TW" sz="3100" b="1" dirty="0" smtClean="0"/>
              <a:t>1.</a:t>
            </a:r>
            <a:r>
              <a:rPr lang="zh-TW" altLang="en-US" sz="3100" b="1" dirty="0" smtClean="0"/>
              <a:t> 子</a:t>
            </a:r>
            <a:r>
              <a:rPr lang="zh-TW" altLang="en-US" sz="3100" b="1" dirty="0"/>
              <a:t>之燕居，申申如也，夭夭如也</a:t>
            </a:r>
            <a:r>
              <a:rPr lang="zh-TW" altLang="en-US" sz="3100" b="1" dirty="0" smtClean="0"/>
              <a:t>。</a:t>
            </a:r>
            <a:endParaRPr lang="en-US" altLang="zh-TW" sz="3100" b="1" dirty="0" smtClean="0"/>
          </a:p>
          <a:p>
            <a:pPr marL="0" indent="0">
              <a:buNone/>
            </a:pPr>
            <a:r>
              <a:rPr lang="zh-TW" altLang="en-US" sz="3100" b="1" dirty="0" smtClean="0"/>
              <a:t>  </a:t>
            </a:r>
            <a:r>
              <a:rPr lang="en-US" altLang="zh-TW" sz="3100" b="1" dirty="0" smtClean="0"/>
              <a:t>2.</a:t>
            </a:r>
            <a:r>
              <a:rPr lang="zh-TW" altLang="en-US" sz="3100" b="1" dirty="0" smtClean="0"/>
              <a:t>飯</a:t>
            </a:r>
            <a:r>
              <a:rPr lang="zh-TW" altLang="en-US" sz="3100" b="1" dirty="0"/>
              <a:t>疏食、飲水，曲肱而枕之，樂亦在其中矣，不義</a:t>
            </a:r>
            <a:r>
              <a:rPr lang="zh-TW" altLang="en-US" sz="3100" b="1" dirty="0" smtClean="0"/>
              <a:t>而 </a:t>
            </a:r>
            <a:endParaRPr lang="en-US" altLang="zh-TW" sz="3100" b="1" dirty="0" smtClean="0"/>
          </a:p>
          <a:p>
            <a:pPr marL="0" indent="0">
              <a:buNone/>
            </a:pPr>
            <a:r>
              <a:rPr lang="zh-TW" altLang="en-US" sz="3100" b="1" dirty="0"/>
              <a:t> </a:t>
            </a:r>
            <a:r>
              <a:rPr lang="zh-TW" altLang="en-US" sz="3100" b="1" dirty="0" smtClean="0"/>
              <a:t>    富且貴</a:t>
            </a:r>
            <a:r>
              <a:rPr lang="zh-TW" altLang="en-US" sz="3100" b="1" dirty="0"/>
              <a:t>，於我如浮雲</a:t>
            </a:r>
            <a:r>
              <a:rPr lang="zh-TW" altLang="en-US" sz="3100" b="1" dirty="0" smtClean="0"/>
              <a:t>。</a:t>
            </a:r>
            <a:endParaRPr lang="en-US" altLang="zh-TW" sz="3100" b="1" dirty="0" smtClean="0"/>
          </a:p>
          <a:p>
            <a:pPr marL="0" indent="0">
              <a:buNone/>
            </a:pPr>
            <a:r>
              <a:rPr lang="zh-TW" altLang="en-US" sz="3100" b="1" dirty="0" smtClean="0"/>
              <a:t>  </a:t>
            </a:r>
            <a:r>
              <a:rPr lang="en-US" altLang="zh-TW" sz="3100" b="1" dirty="0" smtClean="0"/>
              <a:t>3.</a:t>
            </a:r>
            <a:r>
              <a:rPr lang="zh-TW" altLang="en-US" sz="3100" b="1" dirty="0"/>
              <a:t>其為人也，發憤忘食。樂以忘憂，不知老之將至云爾。</a:t>
            </a:r>
          </a:p>
          <a:p>
            <a:pPr marL="0" indent="0">
              <a:buNone/>
            </a:pPr>
            <a:endParaRPr lang="zh-TW" altLang="en-US" b="1" dirty="0"/>
          </a:p>
          <a:p>
            <a:pPr marL="0" indent="0">
              <a:buNone/>
            </a:pPr>
            <a:endParaRPr lang="zh-TW" altLang="en-US" b="1" dirty="0"/>
          </a:p>
          <a:p>
            <a:pPr marL="0" indent="0">
              <a:buNone/>
            </a:pPr>
            <a:endParaRPr lang="en-US" altLang="zh-TW" b="1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lvl="0" indent="0">
              <a:buClr>
                <a:srgbClr val="AA2B1E"/>
              </a:buClr>
              <a:buNone/>
            </a:pPr>
            <a:r>
              <a:rPr lang="en-US" altLang="zh-TW" sz="3400" b="1" dirty="0">
                <a:solidFill>
                  <a:srgbClr val="AA2B1E"/>
                </a:solidFill>
              </a:rPr>
              <a:t>【</a:t>
            </a:r>
            <a:r>
              <a:rPr lang="zh-TW" altLang="en-US" sz="3400" b="1" dirty="0">
                <a:solidFill>
                  <a:srgbClr val="AA2B1E"/>
                </a:solidFill>
              </a:rPr>
              <a:t>延伸思考</a:t>
            </a:r>
            <a:r>
              <a:rPr lang="en-US" altLang="zh-TW" sz="3400" b="1" dirty="0">
                <a:solidFill>
                  <a:srgbClr val="AA2B1E"/>
                </a:solidFill>
              </a:rPr>
              <a:t>】 </a:t>
            </a:r>
          </a:p>
          <a:p>
            <a:pPr marL="0" indent="0">
              <a:buNone/>
            </a:pPr>
            <a:r>
              <a:rPr lang="zh-TW" altLang="en-US" sz="2900" b="1" dirty="0">
                <a:solidFill>
                  <a:srgbClr val="AA2B1E"/>
                </a:solidFill>
              </a:rPr>
              <a:t>  </a:t>
            </a:r>
            <a:r>
              <a:rPr lang="en-US" altLang="zh-TW" sz="2900" b="1" dirty="0">
                <a:solidFill>
                  <a:prstClr val="black"/>
                </a:solidFill>
                <a:latin typeface="微軟正黑體"/>
              </a:rPr>
              <a:t>1</a:t>
            </a:r>
            <a:r>
              <a:rPr lang="en-US" altLang="zh-TW" sz="2900" b="1" dirty="0" smtClean="0">
                <a:solidFill>
                  <a:prstClr val="black"/>
                </a:solidFill>
                <a:latin typeface="微軟正黑體"/>
              </a:rPr>
              <a:t>.</a:t>
            </a:r>
            <a:r>
              <a:rPr lang="zh-TW" altLang="en-US" sz="2900" b="1" dirty="0" smtClean="0">
                <a:solidFill>
                  <a:prstClr val="black"/>
                </a:solidFill>
                <a:latin typeface="微軟正黑體"/>
              </a:rPr>
              <a:t>為何</a:t>
            </a:r>
            <a:r>
              <a:rPr lang="zh-TW" altLang="en-US" sz="29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2900" b="1" dirty="0" smtClean="0">
                <a:solidFill>
                  <a:srgbClr val="FF0000"/>
                </a:solidFill>
                <a:latin typeface="微軟正黑體"/>
              </a:rPr>
              <a:t>君子謀道不謀食，憂道不憂貧</a:t>
            </a:r>
            <a:r>
              <a:rPr lang="zh-TW" altLang="en-US" sz="2900" b="1" dirty="0" smtClean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en-US" altLang="zh-TW" sz="2900" b="1" dirty="0" smtClean="0">
                <a:solidFill>
                  <a:prstClr val="black"/>
                </a:solidFill>
                <a:latin typeface="微軟正黑體"/>
              </a:rPr>
              <a:t>?</a:t>
            </a:r>
          </a:p>
          <a:p>
            <a:pPr marL="0" indent="0">
              <a:buNone/>
            </a:pPr>
            <a:r>
              <a:rPr lang="zh-TW" altLang="en-US" sz="2900" b="1" dirty="0" smtClean="0">
                <a:solidFill>
                  <a:prstClr val="black"/>
                </a:solidFill>
                <a:latin typeface="微軟正黑體"/>
              </a:rPr>
              <a:t>  </a:t>
            </a:r>
            <a:r>
              <a:rPr lang="en-US" altLang="zh-TW" sz="2900" b="1" dirty="0">
                <a:solidFill>
                  <a:prstClr val="black"/>
                </a:solidFill>
                <a:latin typeface="微軟正黑體"/>
              </a:rPr>
              <a:t>2</a:t>
            </a:r>
            <a:r>
              <a:rPr lang="en-US" altLang="zh-TW" sz="2900" b="1" dirty="0" smtClean="0">
                <a:solidFill>
                  <a:prstClr val="black"/>
                </a:solidFill>
                <a:latin typeface="微軟正黑體"/>
              </a:rPr>
              <a:t>.</a:t>
            </a:r>
            <a:r>
              <a:rPr lang="zh-TW" altLang="en-US" sz="2900" b="1" dirty="0" smtClean="0">
                <a:solidFill>
                  <a:prstClr val="black"/>
                </a:solidFill>
                <a:latin typeface="微軟正黑體"/>
              </a:rPr>
              <a:t>快樂不假外求，只存乎</a:t>
            </a:r>
            <a:r>
              <a:rPr lang="zh-TW" altLang="en-US" sz="2900" b="1" dirty="0" smtClean="0">
                <a:solidFill>
                  <a:srgbClr val="FF0000"/>
                </a:solidFill>
                <a:latin typeface="微軟正黑體"/>
              </a:rPr>
              <a:t>一心</a:t>
            </a:r>
            <a:r>
              <a:rPr lang="zh-TW" altLang="en-US" sz="2900" b="1" dirty="0" smtClean="0">
                <a:solidFill>
                  <a:prstClr val="black"/>
                </a:solidFill>
                <a:latin typeface="微軟正黑體"/>
              </a:rPr>
              <a:t>。</a:t>
            </a:r>
            <a:endParaRPr lang="zh-TW" altLang="en-US" u="sng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06156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9600" dirty="0" smtClean="0">
                <a:solidFill>
                  <a:srgbClr val="FF0000"/>
                </a:solidFill>
              </a:rPr>
              <a:t>謝謝聆聽</a:t>
            </a:r>
            <a:endParaRPr lang="zh-TW" alt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8274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認識 </a:t>
            </a:r>
            <a:r>
              <a:rPr lang="zh-TW" altLang="en-US" sz="7200" dirty="0" smtClean="0">
                <a:solidFill>
                  <a:srgbClr val="FF0000"/>
                </a:solidFill>
                <a:latin typeface="華康行書體(P)" pitchFamily="66" charset="-120"/>
                <a:ea typeface="華康行書體(P)" pitchFamily="66" charset="-120"/>
              </a:rPr>
              <a:t>孔子</a:t>
            </a:r>
            <a:endParaRPr lang="zh-TW" altLang="en-US" sz="7200" dirty="0">
              <a:solidFill>
                <a:srgbClr val="FF0000"/>
              </a:solidFill>
              <a:latin typeface="華康行書體(P)" pitchFamily="66" charset="-120"/>
              <a:ea typeface="華康行書體(P)" pitchFamily="66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0874"/>
            <a:ext cx="6367508" cy="39098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4252472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7200" dirty="0">
                <a:solidFill>
                  <a:srgbClr val="FF0000"/>
                </a:solidFill>
                <a:latin typeface="華康行書體(P)" pitchFamily="66" charset="-120"/>
                <a:ea typeface="華康行書體(P)" pitchFamily="66" charset="-120"/>
              </a:rPr>
              <a:t>孔子</a:t>
            </a:r>
            <a:r>
              <a:rPr lang="zh-TW" altLang="en-US" sz="4000" dirty="0" smtClean="0">
                <a:latin typeface="+mn-ea"/>
                <a:ea typeface="+mn-ea"/>
              </a:rPr>
              <a:t>簡述</a:t>
            </a:r>
            <a:endParaRPr lang="zh-TW" altLang="en-US" sz="4000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2564903"/>
            <a:ext cx="6196405" cy="3158165"/>
          </a:xfrm>
        </p:spPr>
        <p:txBody>
          <a:bodyPr>
            <a:normAutofit/>
          </a:bodyPr>
          <a:lstStyle/>
          <a:p>
            <a:r>
              <a:rPr lang="zh-TW" altLang="en-US" sz="2800" b="1" dirty="0" smtClean="0"/>
              <a:t>孔子背景時代</a:t>
            </a:r>
            <a:r>
              <a:rPr lang="en-US" altLang="zh-TW" sz="1800" b="1" dirty="0" smtClean="0"/>
              <a:t>(</a:t>
            </a:r>
            <a:r>
              <a:rPr lang="zh-TW" altLang="en-US" sz="1800" b="1" dirty="0" smtClean="0">
                <a:hlinkClick r:id="rId3" action="ppaction://hlinkfile"/>
              </a:rPr>
              <a:t>年代表</a:t>
            </a:r>
            <a:r>
              <a:rPr lang="en-US" altLang="zh-TW" sz="1800" b="1" dirty="0" smtClean="0"/>
              <a:t>)</a:t>
            </a:r>
          </a:p>
          <a:p>
            <a:r>
              <a:rPr lang="zh-TW" altLang="en-US" sz="2800" b="1" dirty="0"/>
              <a:t>一</a:t>
            </a:r>
            <a:r>
              <a:rPr lang="zh-TW" altLang="en-US" sz="2800" b="1" dirty="0" smtClean="0"/>
              <a:t>生不幸卻樂觀進取</a:t>
            </a:r>
            <a:r>
              <a:rPr lang="en-US" altLang="zh-TW" sz="1800" b="1" dirty="0" smtClean="0"/>
              <a:t>(</a:t>
            </a:r>
            <a:r>
              <a:rPr lang="zh-TW" altLang="en-US" sz="1800" b="1" dirty="0" smtClean="0">
                <a:hlinkClick r:id="rId4" action="ppaction://hlinkfile"/>
              </a:rPr>
              <a:t>年代表</a:t>
            </a:r>
            <a:r>
              <a:rPr lang="en-US" altLang="zh-TW" sz="1800" b="1" dirty="0" smtClean="0"/>
              <a:t>)</a:t>
            </a:r>
          </a:p>
          <a:p>
            <a:pPr lvl="0">
              <a:buClr>
                <a:srgbClr val="AA2B1E"/>
              </a:buClr>
            </a:pPr>
            <a:r>
              <a:rPr lang="zh-TW" altLang="en-US" sz="2800" b="1" dirty="0">
                <a:solidFill>
                  <a:prstClr val="black"/>
                </a:solidFill>
              </a:rPr>
              <a:t>出身卑賤</a:t>
            </a:r>
            <a:r>
              <a:rPr lang="zh-TW" altLang="en-US" sz="2800" b="1" dirty="0">
                <a:solidFill>
                  <a:prstClr val="black"/>
                </a:solidFill>
                <a:latin typeface="+mn-ea"/>
              </a:rPr>
              <a:t>，靠自身</a:t>
            </a:r>
            <a:r>
              <a:rPr lang="zh-TW" altLang="en-US" sz="2800" b="1" dirty="0" smtClean="0">
                <a:solidFill>
                  <a:prstClr val="black"/>
                </a:solidFill>
                <a:latin typeface="+mn-ea"/>
              </a:rPr>
              <a:t>努力脫離貧困</a:t>
            </a:r>
            <a:endParaRPr lang="en-US" altLang="zh-TW" sz="2800" b="1" dirty="0" smtClean="0">
              <a:solidFill>
                <a:prstClr val="black"/>
              </a:solidFill>
              <a:latin typeface="+mn-ea"/>
            </a:endParaRPr>
          </a:p>
          <a:p>
            <a:pPr marL="0" indent="0">
              <a:buNone/>
            </a:pPr>
            <a:endParaRPr lang="en-US" altLang="zh-TW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292" y="3573016"/>
            <a:ext cx="1409707" cy="2664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279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+mn-ea"/>
                <a:ea typeface="+mn-ea"/>
              </a:rPr>
              <a:t>認識</a:t>
            </a:r>
            <a:r>
              <a:rPr lang="en-US" altLang="zh-TW" dirty="0" smtClean="0">
                <a:latin typeface="新細明體"/>
                <a:ea typeface="新細明體"/>
              </a:rPr>
              <a:t>《</a:t>
            </a:r>
            <a:r>
              <a:rPr lang="zh-TW" altLang="en-US" sz="5400" dirty="0">
                <a:solidFill>
                  <a:srgbClr val="FF0000"/>
                </a:solidFill>
                <a:latin typeface="華康行書體(P)" pitchFamily="66" charset="-120"/>
                <a:ea typeface="華康行書體(P)" pitchFamily="66" charset="-120"/>
              </a:rPr>
              <a:t>論語</a:t>
            </a:r>
            <a:r>
              <a:rPr lang="en-US" altLang="zh-TW" dirty="0" smtClean="0">
                <a:latin typeface="新細明體"/>
                <a:ea typeface="新細明體"/>
              </a:rPr>
              <a:t>》</a:t>
            </a:r>
            <a:endParaRPr lang="zh-TW" altLang="en-US" dirty="0">
              <a:latin typeface="+mn-ea"/>
              <a:ea typeface="+mn-ea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89" y="2132856"/>
            <a:ext cx="6815043" cy="381642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85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24744"/>
            <a:ext cx="9122814" cy="5129079"/>
          </a:xfrm>
          <a:prstGeom prst="rect">
            <a:avLst/>
          </a:prstGeom>
        </p:spPr>
      </p:pic>
      <p:sp>
        <p:nvSpPr>
          <p:cNvPr id="2" name="圓角矩形 1"/>
          <p:cNvSpPr/>
          <p:nvPr/>
        </p:nvSpPr>
        <p:spPr>
          <a:xfrm>
            <a:off x="1259632" y="2348880"/>
            <a:ext cx="4824536" cy="50405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1043608" y="4437112"/>
            <a:ext cx="4824536" cy="100811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94448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>
                <a:latin typeface="+mn-ea"/>
              </a:rPr>
              <a:t>從</a:t>
            </a:r>
            <a:r>
              <a:rPr lang="en-US" altLang="zh-TW" sz="3600" dirty="0" smtClean="0">
                <a:latin typeface="+mn-ea"/>
              </a:rPr>
              <a:t>《</a:t>
            </a:r>
            <a:r>
              <a:rPr lang="zh-TW" altLang="en-US" sz="3600" b="1" dirty="0">
                <a:solidFill>
                  <a:prstClr val="black"/>
                </a:solidFill>
                <a:latin typeface="微軟正黑體" panose="020B0604030504040204" pitchFamily="34" charset="-120"/>
              </a:rPr>
              <a:t>論語</a:t>
            </a:r>
            <a:r>
              <a:rPr lang="en-US" altLang="zh-TW" sz="3600" dirty="0" smtClean="0">
                <a:latin typeface="+mn-ea"/>
              </a:rPr>
              <a:t>》</a:t>
            </a:r>
            <a:r>
              <a:rPr lang="zh-TW" altLang="en-US" sz="3600" dirty="0" smtClean="0">
                <a:latin typeface="+mn-ea"/>
              </a:rPr>
              <a:t>談</a:t>
            </a:r>
            <a:r>
              <a:rPr lang="en-US" altLang="zh-TW" sz="3600" dirty="0" smtClean="0">
                <a:latin typeface="+mn-ea"/>
              </a:rPr>
              <a:t>…</a:t>
            </a: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+mn-ea"/>
              </a:rPr>
              <a:t>夫子的</a:t>
            </a: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因材施教</a:t>
            </a:r>
            <a:endParaRPr lang="zh-TW" altLang="en-US" sz="7200" b="1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964221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800" b="1" dirty="0" smtClean="0">
                <a:solidFill>
                  <a:srgbClr val="FF0000"/>
                </a:solidFill>
                <a:latin typeface="+mn-ea"/>
                <a:ea typeface="+mn-ea"/>
              </a:rPr>
              <a:t>聞斯行諸</a:t>
            </a:r>
            <a:r>
              <a:rPr lang="en-US" altLang="zh-TW" sz="4800" b="1" dirty="0" smtClean="0">
                <a:solidFill>
                  <a:srgbClr val="FF0000"/>
                </a:solidFill>
                <a:latin typeface="+mn-ea"/>
                <a:ea typeface="+mn-ea"/>
              </a:rPr>
              <a:t>?</a:t>
            </a:r>
            <a:endParaRPr lang="zh-TW" altLang="en-US" sz="48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59633" y="2119313"/>
            <a:ext cx="6552728" cy="360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773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+mn-ea"/>
                <a:ea typeface="+mn-ea"/>
              </a:rPr>
              <a:t>對</a:t>
            </a:r>
            <a:r>
              <a:rPr lang="zh-TW" altLang="en-US" sz="5400" b="1" dirty="0" smtClean="0">
                <a:solidFill>
                  <a:srgbClr val="0000FF"/>
                </a:solidFill>
                <a:latin typeface="+mn-ea"/>
                <a:ea typeface="+mn-ea"/>
              </a:rPr>
              <a:t>子路</a:t>
            </a:r>
            <a:r>
              <a:rPr lang="zh-TW" altLang="en-US" b="1" dirty="0" smtClean="0">
                <a:latin typeface="+mn-ea"/>
                <a:ea typeface="+mn-ea"/>
              </a:rPr>
              <a:t>的教育</a:t>
            </a:r>
            <a:endParaRPr lang="zh-TW" altLang="en-US" b="1" dirty="0">
              <a:latin typeface="+mn-ea"/>
              <a:ea typeface="+mn-ea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200" dirty="0" smtClean="0"/>
              <a:t>1.</a:t>
            </a:r>
            <a:r>
              <a:rPr lang="zh-TW" altLang="en-US" sz="3200" dirty="0" smtClean="0"/>
              <a:t>大師兄的人格特質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en-US" altLang="zh-TW" sz="3200" dirty="0" smtClean="0"/>
              <a:t>2.</a:t>
            </a:r>
            <a:r>
              <a:rPr lang="zh-TW" altLang="en-US" sz="4000" dirty="0" smtClean="0">
                <a:solidFill>
                  <a:srgbClr val="FF0000"/>
                </a:solidFill>
              </a:rPr>
              <a:t>先褒後貶</a:t>
            </a:r>
            <a:r>
              <a:rPr lang="zh-TW" altLang="en-US" sz="3200" dirty="0" smtClean="0"/>
              <a:t>教學法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</a:t>
            </a:r>
            <a:r>
              <a:rPr lang="en-US" altLang="zh-TW" dirty="0" smtClean="0"/>
              <a:t>(</a:t>
            </a:r>
            <a:r>
              <a:rPr lang="zh-TW" altLang="en-US" b="1" dirty="0" smtClean="0"/>
              <a:t>不忮不求</a:t>
            </a:r>
            <a:r>
              <a:rPr lang="zh-TW" altLang="en-US" b="1" dirty="0"/>
              <a:t>，何用不臧？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r>
              <a:rPr lang="en-US" altLang="zh-TW" sz="3200" dirty="0" smtClean="0"/>
              <a:t>3.</a:t>
            </a:r>
            <a:r>
              <a:rPr lang="zh-TW" altLang="en-US" sz="4000" dirty="0" smtClean="0">
                <a:solidFill>
                  <a:srgbClr val="FF0000"/>
                </a:solidFill>
              </a:rPr>
              <a:t>先貶後褒</a:t>
            </a:r>
            <a:r>
              <a:rPr lang="zh-TW" altLang="en-US" sz="3200" dirty="0" smtClean="0"/>
              <a:t>教學法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</a:t>
            </a:r>
            <a:r>
              <a:rPr lang="zh-TW" altLang="en-US" dirty="0" smtClean="0"/>
              <a:t> </a:t>
            </a:r>
            <a:r>
              <a:rPr lang="en-US" altLang="zh-TW" dirty="0" smtClean="0"/>
              <a:t>(</a:t>
            </a:r>
            <a:r>
              <a:rPr lang="zh-TW" altLang="en-US" b="1" dirty="0" smtClean="0"/>
              <a:t>子路鼓瑟</a:t>
            </a:r>
            <a:r>
              <a:rPr lang="en-US" altLang="zh-TW" dirty="0" smtClean="0"/>
              <a:t>)</a:t>
            </a:r>
          </a:p>
          <a:p>
            <a:pPr marL="0" indent="0">
              <a:buNone/>
            </a:pPr>
            <a:endParaRPr lang="zh-TW" altLang="en-US" sz="32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192" y="3212976"/>
            <a:ext cx="1968214" cy="2930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9841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63040" y="1556792"/>
            <a:ext cx="6196405" cy="41662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zh-TW" altLang="en-US" sz="3600" dirty="0" smtClean="0">
                <a:latin typeface="+mn-ea"/>
              </a:rPr>
              <a:t>從</a:t>
            </a:r>
            <a:r>
              <a:rPr lang="en-US" altLang="zh-TW" sz="3600" dirty="0" smtClean="0">
                <a:latin typeface="+mn-ea"/>
              </a:rPr>
              <a:t>《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</a:rPr>
              <a:t>論語</a:t>
            </a:r>
            <a:r>
              <a:rPr lang="en-US" altLang="zh-TW" sz="3600" dirty="0" smtClean="0">
                <a:latin typeface="+mn-ea"/>
              </a:rPr>
              <a:t>》</a:t>
            </a:r>
            <a:r>
              <a:rPr lang="zh-TW" altLang="en-US" sz="3600" dirty="0" smtClean="0">
                <a:latin typeface="+mn-ea"/>
              </a:rPr>
              <a:t>談</a:t>
            </a:r>
            <a:r>
              <a:rPr lang="en-US" altLang="zh-TW" sz="3600" dirty="0" smtClean="0">
                <a:latin typeface="+mn-ea"/>
              </a:rPr>
              <a:t>…</a:t>
            </a:r>
          </a:p>
          <a:p>
            <a:pPr marL="0" indent="0" algn="ctr">
              <a:buNone/>
            </a:pPr>
            <a:r>
              <a:rPr lang="zh-TW" altLang="en-US" sz="4400" dirty="0" smtClean="0">
                <a:solidFill>
                  <a:srgbClr val="0000FF"/>
                </a:solidFill>
                <a:latin typeface="+mn-ea"/>
              </a:rPr>
              <a:t>夫子的</a:t>
            </a:r>
            <a:r>
              <a:rPr lang="zh-TW" altLang="en-US" sz="7200" b="1" dirty="0" smtClean="0">
                <a:solidFill>
                  <a:srgbClr val="FF0000"/>
                </a:solidFill>
                <a:latin typeface="+mn-ea"/>
              </a:rPr>
              <a:t>矛盾</a:t>
            </a:r>
            <a:endParaRPr lang="zh-TW" altLang="en-US" sz="7200" b="1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580" y="4077072"/>
            <a:ext cx="2257324" cy="17988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133039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茅草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中庸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茅草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Theme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4364</TotalTime>
  <Words>1048</Words>
  <Application>Microsoft Office PowerPoint</Application>
  <PresentationFormat>如螢幕大小 (4:3)</PresentationFormat>
  <Paragraphs>102</Paragraphs>
  <Slides>16</Slides>
  <Notes>10</Notes>
  <HiddenSlides>0</HiddenSlides>
  <MMClips>0</MMClips>
  <ScaleCrop>false</ScaleCrop>
  <HeadingPairs>
    <vt:vector size="6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16</vt:i4>
      </vt:variant>
    </vt:vector>
  </HeadingPairs>
  <TitlesOfParts>
    <vt:vector size="32" baseType="lpstr">
      <vt:lpstr>文鼎中楷</vt:lpstr>
      <vt:lpstr>華康行書體(P)</vt:lpstr>
      <vt:lpstr>華康儷楷書</vt:lpstr>
      <vt:lpstr>微軟正黑體</vt:lpstr>
      <vt:lpstr>新細明體</vt:lpstr>
      <vt:lpstr>標楷體</vt:lpstr>
      <vt:lpstr>Arial</vt:lpstr>
      <vt:lpstr>Brush Script MT</vt:lpstr>
      <vt:lpstr>Calibri</vt:lpstr>
      <vt:lpstr>Constantia</vt:lpstr>
      <vt:lpstr>Franklin Gothic Book</vt:lpstr>
      <vt:lpstr>Rage Italic</vt:lpstr>
      <vt:lpstr>Times New Roman</vt:lpstr>
      <vt:lpstr>Tw Cen MT</vt:lpstr>
      <vt:lpstr>茅草</vt:lpstr>
      <vt:lpstr>1_Default Theme</vt:lpstr>
      <vt:lpstr>論語</vt:lpstr>
      <vt:lpstr>認識 孔子</vt:lpstr>
      <vt:lpstr>孔子簡述</vt:lpstr>
      <vt:lpstr>認識《論語》</vt:lpstr>
      <vt:lpstr>PowerPoint 簡報</vt:lpstr>
      <vt:lpstr>PowerPoint 簡報</vt:lpstr>
      <vt:lpstr>聞斯行諸?</vt:lpstr>
      <vt:lpstr>對子路的教育</vt:lpstr>
      <vt:lpstr>PowerPoint 簡報</vt:lpstr>
      <vt:lpstr>進與退? (理想與現實的糾纏)</vt:lpstr>
      <vt:lpstr>進與退? (理想與現實的糾纏)</vt:lpstr>
      <vt:lpstr>PowerPoint 簡報</vt:lpstr>
      <vt:lpstr>夫子的謙虛</vt:lpstr>
      <vt:lpstr>PowerPoint 簡報</vt:lpstr>
      <vt:lpstr>PowerPoint 簡報</vt:lpstr>
      <vt:lpstr>PowerPoint 簡報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父子有親</dc:title>
  <dc:creator>ASUS</dc:creator>
  <cp:lastModifiedBy>ASUS</cp:lastModifiedBy>
  <cp:revision>182</cp:revision>
  <dcterms:created xsi:type="dcterms:W3CDTF">2018-03-10T13:15:25Z</dcterms:created>
  <dcterms:modified xsi:type="dcterms:W3CDTF">2019-03-01T11:43:13Z</dcterms:modified>
</cp:coreProperties>
</file>