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7" r:id="rId6"/>
    <p:sldId id="289" r:id="rId7"/>
    <p:sldId id="268" r:id="rId8"/>
    <p:sldId id="261" r:id="rId9"/>
    <p:sldId id="262" r:id="rId10"/>
    <p:sldId id="270" r:id="rId11"/>
    <p:sldId id="258" r:id="rId12"/>
    <p:sldId id="273" r:id="rId13"/>
    <p:sldId id="263" r:id="rId14"/>
    <p:sldId id="269" r:id="rId15"/>
    <p:sldId id="259" r:id="rId16"/>
    <p:sldId id="272" r:id="rId17"/>
    <p:sldId id="271" r:id="rId18"/>
    <p:sldId id="260" r:id="rId19"/>
    <p:sldId id="290" r:id="rId20"/>
    <p:sldId id="275" r:id="rId21"/>
    <p:sldId id="28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6114C1-2A8A-461D-B124-8556DE212EDD}" type="datetimeFigureOut">
              <a:rPr lang="zh-TW" altLang="en-US" smtClean="0"/>
              <a:t>2018/3/25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628F9A-DD52-4C93-B4E7-54E989F2283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Goldilocks%20and%20the%20Three%20Bears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the%20pig.ppt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y%20new%20school.ppt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21809;&#36339;&#23526;&#37636;1.mp4" TargetMode="Externa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ead%20and%20shoulders%20&#27468;&#35422;.doc" TargetMode="External"/><Relationship Id="rId2" Type="http://schemas.openxmlformats.org/officeDocument/2006/relationships/hyperlink" Target="body-part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ead%20shoulders%20knees%20and%20toes%20song.mp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ngers%20&#27468;&#35422;.doc" TargetMode="External"/><Relationship Id="rId7" Type="http://schemas.openxmlformats.org/officeDocument/2006/relationships/slide" Target="slide19.xml"/><Relationship Id="rId2" Type="http://schemas.openxmlformats.org/officeDocument/2006/relationships/hyperlink" Target="finge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appy%20helloween.mp4" TargetMode="External"/><Relationship Id="rId5" Type="http://schemas.openxmlformats.org/officeDocument/2006/relationships/hyperlink" Target="Knock%20Knock%20Trick%20or%20Treat%20_%20Halloween%20Songs.mp4" TargetMode="External"/><Relationship Id="rId4" Type="http://schemas.openxmlformats.org/officeDocument/2006/relationships/hyperlink" Target="fingers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SANTA.mp4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5159;&#26517;&#28331;&#34942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3389;&#35498;%20&#36330;&#29238;&#30041;&#27597;&#30340;&#38292;&#23376;&#39467;.mp4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phonic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5700" dirty="0" smtClean="0">
                <a:solidFill>
                  <a:schemeClr val="tx1"/>
                </a:solidFill>
              </a:rPr>
              <a:t>讀經班教學方法及技巧</a:t>
            </a:r>
            <a:endParaRPr lang="zh-TW" altLang="en-US" sz="57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4732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分享者</a:t>
            </a:r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  <a:latin typeface="+mn-ea"/>
              </a:rPr>
              <a:t>柯淳瑜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11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700808"/>
            <a:ext cx="7632848" cy="4464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5100" dirty="0" smtClean="0">
                <a:latin typeface="+mn-ea"/>
              </a:rPr>
              <a:t>教學流程</a:t>
            </a:r>
            <a:r>
              <a:rPr lang="en-US" altLang="zh-TW" sz="5100" dirty="0" smtClean="0">
                <a:latin typeface="+mn-ea"/>
              </a:rPr>
              <a:t>:</a:t>
            </a:r>
          </a:p>
          <a:p>
            <a:pPr marL="0" indent="0">
              <a:buNone/>
            </a:pPr>
            <a:endParaRPr lang="en-US" altLang="zh-TW" sz="51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5100" dirty="0" smtClean="0"/>
              <a:t>1.</a:t>
            </a:r>
            <a:r>
              <a:rPr lang="zh-TW" altLang="en-US" sz="5100" dirty="0" smtClean="0"/>
              <a:t>撥放影片</a:t>
            </a:r>
            <a:endParaRPr lang="en-US" altLang="zh-TW" sz="5100" dirty="0" smtClean="0"/>
          </a:p>
          <a:p>
            <a:pPr marL="0" indent="0">
              <a:buNone/>
            </a:pPr>
            <a:endParaRPr lang="en-US" altLang="zh-TW" sz="5100" dirty="0"/>
          </a:p>
          <a:p>
            <a:pPr marL="0" indent="0">
              <a:buNone/>
            </a:pPr>
            <a:r>
              <a:rPr lang="en-US" altLang="zh-TW" sz="5100" dirty="0" smtClean="0"/>
              <a:t>2.</a:t>
            </a:r>
            <a:r>
              <a:rPr lang="zh-TW" altLang="en-US" sz="5100" dirty="0" smtClean="0"/>
              <a:t>觀賞完畢，有獎搶答</a:t>
            </a:r>
            <a:endParaRPr lang="en-US" altLang="zh-TW" sz="5100" dirty="0" smtClean="0"/>
          </a:p>
          <a:p>
            <a:pPr marL="0" indent="0">
              <a:buNone/>
            </a:pPr>
            <a:endParaRPr lang="en-US" altLang="zh-TW" sz="5100" dirty="0"/>
          </a:p>
          <a:p>
            <a:pPr marL="0" indent="0">
              <a:buNone/>
            </a:pPr>
            <a:r>
              <a:rPr lang="en-US" altLang="zh-TW" sz="5100" dirty="0" smtClean="0"/>
              <a:t>3.</a:t>
            </a:r>
            <a:r>
              <a:rPr lang="zh-TW" altLang="en-US" sz="5100" dirty="0" smtClean="0"/>
              <a:t>藉著提問，讓孩子們更了解故事內容</a:t>
            </a:r>
            <a:endParaRPr lang="en-US" altLang="zh-TW" sz="5100" dirty="0" smtClean="0"/>
          </a:p>
          <a:p>
            <a:pPr marL="0" indent="0">
              <a:buNone/>
            </a:pPr>
            <a:endParaRPr lang="en-US" altLang="zh-TW" sz="5100" dirty="0"/>
          </a:p>
          <a:p>
            <a:pPr marL="0" indent="0">
              <a:buNone/>
            </a:pPr>
            <a:r>
              <a:rPr lang="en-US" altLang="zh-TW" sz="5100" dirty="0">
                <a:hlinkClick r:id="rId2" action="ppaction://hlinkfile"/>
              </a:rPr>
              <a:t>Goldilocks and the </a:t>
            </a:r>
            <a:r>
              <a:rPr lang="en-US" altLang="zh-TW" sz="5100" dirty="0" smtClean="0">
                <a:hlinkClick r:id="rId2" action="ppaction://hlinkfile"/>
              </a:rPr>
              <a:t>three </a:t>
            </a:r>
            <a:r>
              <a:rPr lang="en-US" altLang="zh-TW" sz="5100" dirty="0">
                <a:hlinkClick r:id="rId2" action="ppaction://hlinkfile"/>
              </a:rPr>
              <a:t>b</a:t>
            </a:r>
            <a:r>
              <a:rPr lang="en-US" altLang="zh-TW" sz="5100" dirty="0" smtClean="0">
                <a:hlinkClick r:id="rId2" action="ppaction://hlinkfile"/>
              </a:rPr>
              <a:t>ears </a:t>
            </a:r>
            <a:endParaRPr lang="en-US" altLang="zh-TW" sz="51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/>
              <a:t>故事影片欣賞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1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2708920"/>
            <a:ext cx="7408333" cy="3129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利用故事或簡短單字，讓孩子了解繪本上的意思。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透過中文講述，可讓孩子更容易了解繪本內容。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>
                <a:solidFill>
                  <a:srgbClr val="FF0000"/>
                </a:solidFill>
              </a:rPr>
              <a:t>時間 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en-US" altLang="zh-TW" dirty="0" smtClean="0"/>
              <a:t>Story telling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62091"/>
            <a:ext cx="6552728" cy="491454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/>
              <a:t>上課花絮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541190"/>
            <a:ext cx="706827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33872" y="1772816"/>
            <a:ext cx="8496944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200" dirty="0" smtClean="0">
                <a:latin typeface="+mn-ea"/>
              </a:rPr>
              <a:t>1.</a:t>
            </a:r>
            <a:r>
              <a:rPr lang="zh-TW" altLang="en-US" sz="3200" dirty="0" smtClean="0">
                <a:latin typeface="+mn-ea"/>
              </a:rPr>
              <a:t>先將生字挑出，做成字卡或電腦檔案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latin typeface="+mn-ea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+mn-ea"/>
              </a:rPr>
              <a:t>2.</a:t>
            </a:r>
            <a:r>
              <a:rPr lang="zh-TW" altLang="en-US" sz="3200" dirty="0" smtClean="0">
                <a:latin typeface="+mn-ea"/>
              </a:rPr>
              <a:t>先上單字，簡單的單字以自然發音法教授。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+mn-ea"/>
              </a:rPr>
              <a:t>3.</a:t>
            </a:r>
            <a:r>
              <a:rPr lang="zh-TW" altLang="en-US" sz="3200" dirty="0" smtClean="0">
                <a:latin typeface="+mn-ea"/>
              </a:rPr>
              <a:t>單字遊戲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latin typeface="+mn-ea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+mn-ea"/>
              </a:rPr>
              <a:t>4.</a:t>
            </a:r>
            <a:r>
              <a:rPr lang="zh-TW" altLang="en-US" sz="3200" dirty="0" smtClean="0">
                <a:latin typeface="+mn-ea"/>
              </a:rPr>
              <a:t>故事呈現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latin typeface="+mn-ea"/>
            </a:endParaRPr>
          </a:p>
          <a:p>
            <a:pPr marL="0" indent="0">
              <a:buNone/>
            </a:pPr>
            <a:r>
              <a:rPr lang="en-US" altLang="zh-TW" sz="3200" dirty="0" smtClean="0">
                <a:latin typeface="+mn-ea"/>
              </a:rPr>
              <a:t>5.</a:t>
            </a:r>
            <a:r>
              <a:rPr lang="zh-TW" altLang="en-US" sz="3200" dirty="0" smtClean="0">
                <a:latin typeface="+mn-ea"/>
              </a:rPr>
              <a:t>故事講述完畢，藉由問題提問，複習故事內容</a:t>
            </a: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 smtClean="0">
              <a:latin typeface="+mn-ea"/>
            </a:endParaRPr>
          </a:p>
          <a:p>
            <a:pPr marL="0" indent="0">
              <a:buNone/>
            </a:pPr>
            <a:endParaRPr lang="zh-TW" altLang="en-US" sz="3200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>
                <a:solidFill>
                  <a:srgbClr val="FF0000"/>
                </a:solidFill>
              </a:rPr>
              <a:t>時間 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en-US" altLang="zh-TW" dirty="0" smtClean="0">
                <a:hlinkClick r:id="rId2" action="ppaction://hlinkpres?slideindex=1&amp;slidetitle="/>
              </a:rPr>
              <a:t>Story telling</a:t>
            </a:r>
            <a:r>
              <a:rPr lang="zh-TW" altLang="en-US" dirty="0" smtClean="0"/>
              <a:t>教學流程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7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>
                <a:hlinkClick r:id="rId2" action="ppaction://hlinkpres?slideindex=1&amp;slidetitle="/>
              </a:rPr>
              <a:t>較長故事</a:t>
            </a:r>
            <a:r>
              <a:rPr lang="zh-TW" altLang="en-US" sz="3600" dirty="0" smtClean="0"/>
              <a:t>敘述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 smtClean="0"/>
              <a:t>2.</a:t>
            </a:r>
            <a:r>
              <a:rPr lang="zh-TW" altLang="en-US" sz="3600" dirty="0" smtClean="0"/>
              <a:t>練習時間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(1)</a:t>
            </a:r>
            <a:r>
              <a:rPr lang="zh-TW" altLang="en-US" sz="3600" dirty="0" smtClean="0"/>
              <a:t>每組一本英文繪本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(2)</a:t>
            </a:r>
            <a:r>
              <a:rPr lang="zh-TW" altLang="en-US" sz="3600" dirty="0" smtClean="0"/>
              <a:t>每組</a:t>
            </a:r>
            <a:r>
              <a:rPr lang="en-US" altLang="zh-TW" sz="3600" dirty="0" smtClean="0"/>
              <a:t>10</a:t>
            </a:r>
            <a:r>
              <a:rPr lang="zh-TW" altLang="en-US" sz="3600" dirty="0" smtClean="0"/>
              <a:t>分鐘，照著流程，呈現故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/>
              <a:t> </a:t>
            </a:r>
            <a:r>
              <a:rPr lang="zh-TW" altLang="en-US" sz="3600" dirty="0" smtClean="0"/>
              <a:t>       事教學內容。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Story telling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24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2420888"/>
            <a:ext cx="7408333" cy="367240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隨著音樂搖擺，動動身體，是孩子們喜愛的。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r>
              <a:rPr lang="zh-TW" altLang="en-US" sz="3600" dirty="0"/>
              <a:t>課程安排時機</a:t>
            </a:r>
            <a:endParaRPr lang="en-US" altLang="zh-TW" sz="3600" dirty="0" smtClean="0"/>
          </a:p>
          <a:p>
            <a:pPr marL="0" indent="0">
              <a:buNone/>
            </a:pP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Dancing Time </a:t>
            </a:r>
            <a:r>
              <a:rPr lang="zh-TW" altLang="en-US" dirty="0" smtClean="0"/>
              <a:t>跳舞時間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36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0595"/>
            <a:ext cx="6380526" cy="4785395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/>
              <a:t>上課花絮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268760"/>
            <a:ext cx="6912769" cy="51845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1" y="1301704"/>
            <a:ext cx="7236296" cy="5427222"/>
          </a:xfrm>
          <a:prstGeom prst="rect">
            <a:avLst/>
          </a:prstGeom>
        </p:spPr>
      </p:pic>
      <p:sp>
        <p:nvSpPr>
          <p:cNvPr id="4" name="文字方塊 3">
            <a:hlinkClick r:id="rId5" action="ppaction://hlinkfile"/>
          </p:cNvPr>
          <p:cNvSpPr txBox="1"/>
          <p:nvPr/>
        </p:nvSpPr>
        <p:spPr>
          <a:xfrm>
            <a:off x="7948245" y="2924944"/>
            <a:ext cx="800219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/>
              <a:t>唱跳實錄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5403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504056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+mn-ea"/>
              </a:rPr>
              <a:t>歌曲教學流程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+mn-ea"/>
              </a:rPr>
              <a:t>1.</a:t>
            </a:r>
            <a:r>
              <a:rPr lang="zh-TW" altLang="en-US" sz="3600" dirty="0" smtClean="0">
                <a:latin typeface="+mn-ea"/>
              </a:rPr>
              <a:t>先講解</a:t>
            </a:r>
            <a:r>
              <a:rPr lang="zh-TW" altLang="en-US" sz="3600" dirty="0">
                <a:latin typeface="+mn-ea"/>
                <a:hlinkClick r:id="rId2" action="ppaction://hlinkfile"/>
              </a:rPr>
              <a:t>用</a:t>
            </a:r>
            <a:r>
              <a:rPr lang="zh-TW" altLang="en-US" sz="3600" dirty="0" smtClean="0">
                <a:latin typeface="+mn-ea"/>
                <a:hlinkClick r:id="rId2" action="ppaction://hlinkfile"/>
              </a:rPr>
              <a:t>字</a:t>
            </a:r>
            <a:r>
              <a:rPr lang="zh-TW" altLang="en-US" sz="3600" dirty="0" smtClean="0">
                <a:latin typeface="+mn-ea"/>
              </a:rPr>
              <a:t>內容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+mn-ea"/>
              </a:rPr>
              <a:t>2.</a:t>
            </a:r>
            <a:r>
              <a:rPr lang="zh-TW" altLang="en-US" sz="3600" dirty="0" smtClean="0">
                <a:latin typeface="+mn-ea"/>
                <a:hlinkClick r:id="rId3" action="ppaction://hlinkfile"/>
              </a:rPr>
              <a:t>分解動作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+mn-ea"/>
              </a:rPr>
              <a:t>3.</a:t>
            </a:r>
            <a:r>
              <a:rPr lang="zh-TW" altLang="en-US" sz="3600" dirty="0" smtClean="0">
                <a:latin typeface="+mn-ea"/>
              </a:rPr>
              <a:t>播放音樂，讓孩子跟著旋律一起跳範例</a:t>
            </a:r>
            <a:r>
              <a:rPr lang="en-US" altLang="zh-TW" sz="3600" dirty="0" smtClean="0"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TW" altLang="en-US" sz="3600" dirty="0" smtClean="0">
                <a:latin typeface="+mn-ea"/>
              </a:rPr>
              <a:t>  </a:t>
            </a:r>
            <a:r>
              <a:rPr lang="en-US" altLang="zh-TW" sz="3600" dirty="0" smtClean="0">
                <a:latin typeface="+mn-ea"/>
                <a:hlinkClick r:id="rId4" action="ppaction://hlinkfile"/>
              </a:rPr>
              <a:t>Head </a:t>
            </a:r>
            <a:r>
              <a:rPr lang="en-US" altLang="zh-TW" sz="3600" dirty="0">
                <a:latin typeface="+mn-ea"/>
                <a:hlinkClick r:id="rId4" action="ppaction://hlinkfile"/>
              </a:rPr>
              <a:t>shoulders knees and </a:t>
            </a:r>
            <a:r>
              <a:rPr lang="en-US" altLang="zh-TW" sz="3600" dirty="0" smtClean="0">
                <a:latin typeface="+mn-ea"/>
                <a:hlinkClick r:id="rId4" action="ppaction://hlinkfile"/>
              </a:rPr>
              <a:t>toes song</a:t>
            </a:r>
            <a:endParaRPr lang="en-US" altLang="zh-TW" sz="3600" dirty="0" smtClean="0">
              <a:latin typeface="+mn-ea"/>
            </a:endParaRPr>
          </a:p>
          <a:p>
            <a:pPr marL="0" indent="0">
              <a:buNone/>
            </a:pPr>
            <a:endParaRPr lang="en-US" altLang="zh-TW" sz="3600" dirty="0"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latin typeface="+mn-ea"/>
              </a:rPr>
              <a:t> </a:t>
            </a:r>
            <a:r>
              <a:rPr lang="zh-TW" altLang="en-US" sz="3600" dirty="0" smtClean="0">
                <a:latin typeface="+mn-ea"/>
              </a:rPr>
              <a:t> </a:t>
            </a:r>
            <a:endParaRPr lang="zh-TW" altLang="en-US" sz="3600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>
                <a:solidFill>
                  <a:srgbClr val="FF0000"/>
                </a:solidFill>
              </a:rPr>
              <a:t>時間 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en-US" altLang="zh-TW" dirty="0" smtClean="0"/>
              <a:t>Dancing </a:t>
            </a:r>
            <a:r>
              <a:rPr lang="en-US" altLang="zh-TW" dirty="0"/>
              <a:t>Time </a:t>
            </a:r>
            <a:r>
              <a:rPr lang="zh-TW" altLang="en-US" dirty="0"/>
              <a:t>跳舞時間</a:t>
            </a:r>
          </a:p>
        </p:txBody>
      </p:sp>
    </p:spTree>
    <p:extLst>
      <p:ext uri="{BB962C8B-B14F-4D97-AF65-F5344CB8AC3E}">
        <p14:creationId xmlns:p14="http://schemas.microsoft.com/office/powerpoint/2010/main" val="37820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67833" y="1772816"/>
            <a:ext cx="7664607" cy="4464496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5800" dirty="0" smtClean="0"/>
              <a:t>Fingers</a:t>
            </a:r>
          </a:p>
          <a:p>
            <a:pPr marL="0" indent="0">
              <a:buNone/>
            </a:pPr>
            <a:r>
              <a:rPr lang="zh-TW" altLang="en-US" sz="5800" dirty="0" smtClean="0">
                <a:latin typeface="+mn-ea"/>
              </a:rPr>
              <a:t>  </a:t>
            </a:r>
            <a:r>
              <a:rPr lang="zh-TW" altLang="en-US" sz="5800" dirty="0" smtClean="0">
                <a:latin typeface="+mn-ea"/>
                <a:hlinkClick r:id="rId2" action="ppaction://hlinkfile"/>
              </a:rPr>
              <a:t>用</a:t>
            </a:r>
            <a:r>
              <a:rPr lang="zh-TW" altLang="en-US" sz="5800" dirty="0">
                <a:latin typeface="+mn-ea"/>
                <a:hlinkClick r:id="rId2" action="ppaction://hlinkfile"/>
              </a:rPr>
              <a:t>字</a:t>
            </a:r>
            <a:r>
              <a:rPr lang="zh-TW" altLang="en-US" sz="5800" dirty="0" smtClean="0">
                <a:latin typeface="+mn-ea"/>
              </a:rPr>
              <a:t>內容     </a:t>
            </a:r>
            <a:r>
              <a:rPr lang="zh-TW" altLang="en-US" sz="5800" dirty="0" smtClean="0">
                <a:latin typeface="+mn-ea"/>
                <a:hlinkClick r:id="rId3" action="ppaction://hlinkfile"/>
              </a:rPr>
              <a:t>動作</a:t>
            </a:r>
            <a:r>
              <a:rPr lang="zh-TW" altLang="en-US" sz="5800" dirty="0" smtClean="0">
                <a:latin typeface="+mn-ea"/>
              </a:rPr>
              <a:t>分解    </a:t>
            </a:r>
            <a:r>
              <a:rPr lang="zh-TW" altLang="en-US" sz="5800" dirty="0" smtClean="0">
                <a:latin typeface="+mn-ea"/>
                <a:hlinkClick r:id="rId4" action="ppaction://hlinkfile"/>
              </a:rPr>
              <a:t>唱跳</a:t>
            </a:r>
            <a:endParaRPr lang="en-US" altLang="zh-TW" sz="5800" dirty="0" smtClean="0">
              <a:latin typeface="+mn-ea"/>
            </a:endParaRPr>
          </a:p>
          <a:p>
            <a:pPr marL="0" indent="0">
              <a:buNone/>
            </a:pPr>
            <a:endParaRPr lang="en-US" altLang="zh-TW" sz="5800" dirty="0">
              <a:latin typeface="+mn-ea"/>
            </a:endParaRPr>
          </a:p>
          <a:p>
            <a:pPr marL="0" indent="0">
              <a:buNone/>
            </a:pPr>
            <a:r>
              <a:rPr lang="zh-TW" altLang="en-US" sz="5800" dirty="0" smtClean="0">
                <a:latin typeface="+mn-ea"/>
              </a:rPr>
              <a:t>節慶歌曲</a:t>
            </a:r>
            <a:endParaRPr lang="en-US" altLang="zh-TW" sz="58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5800" dirty="0" smtClean="0">
                <a:latin typeface="+mn-ea"/>
              </a:rPr>
              <a:t>萬聖節</a:t>
            </a:r>
            <a:r>
              <a:rPr lang="en-US" altLang="zh-TW" sz="5800" dirty="0" smtClean="0">
                <a:latin typeface="+mn-ea"/>
              </a:rPr>
              <a:t>:</a:t>
            </a:r>
            <a:r>
              <a:rPr lang="zh-TW" altLang="en-US" sz="5800" dirty="0" smtClean="0">
                <a:latin typeface="+mn-ea"/>
              </a:rPr>
              <a:t>  </a:t>
            </a:r>
            <a:r>
              <a:rPr lang="en-US" altLang="zh-TW" sz="5800" dirty="0">
                <a:latin typeface="+mn-ea"/>
                <a:hlinkClick r:id="rId5" action="ppaction://hlinkfile"/>
              </a:rPr>
              <a:t>Knock </a:t>
            </a:r>
            <a:r>
              <a:rPr lang="en-US" altLang="zh-TW" sz="5800" dirty="0" err="1">
                <a:latin typeface="+mn-ea"/>
                <a:hlinkClick r:id="rId5" action="ppaction://hlinkfile"/>
              </a:rPr>
              <a:t>Knock</a:t>
            </a:r>
            <a:r>
              <a:rPr lang="en-US" altLang="zh-TW" sz="5800" dirty="0">
                <a:latin typeface="+mn-ea"/>
                <a:hlinkClick r:id="rId5" action="ppaction://hlinkfile"/>
              </a:rPr>
              <a:t> Trick or </a:t>
            </a:r>
            <a:r>
              <a:rPr lang="en-US" altLang="zh-TW" sz="5800" dirty="0" smtClean="0">
                <a:latin typeface="+mn-ea"/>
                <a:hlinkClick r:id="rId5" action="ppaction://hlinkfile"/>
              </a:rPr>
              <a:t>Treat</a:t>
            </a:r>
            <a:endParaRPr lang="en-US" altLang="zh-TW" sz="58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5800" dirty="0">
                <a:latin typeface="+mn-ea"/>
              </a:rPr>
              <a:t> </a:t>
            </a:r>
            <a:r>
              <a:rPr lang="zh-TW" altLang="en-US" sz="5800" dirty="0" smtClean="0">
                <a:latin typeface="+mn-ea"/>
              </a:rPr>
              <a:t>        </a:t>
            </a:r>
            <a:r>
              <a:rPr lang="en-US" altLang="zh-TW" sz="5800" dirty="0" smtClean="0">
                <a:latin typeface="+mn-ea"/>
                <a:hlinkClick r:id="rId6" action="ppaction://hlinkfile"/>
              </a:rPr>
              <a:t>Happy </a:t>
            </a:r>
            <a:r>
              <a:rPr lang="en-US" altLang="zh-TW" sz="5800" dirty="0" err="1">
                <a:latin typeface="+mn-ea"/>
                <a:hlinkClick r:id="rId6" action="ppaction://hlinkfile"/>
              </a:rPr>
              <a:t>helloween</a:t>
            </a:r>
            <a:r>
              <a:rPr lang="zh-TW" altLang="en-US" sz="5800" dirty="0" smtClean="0">
                <a:latin typeface="+mn-ea"/>
                <a:hlinkClick r:id="rId6" action="ppaction://hlinkfile"/>
              </a:rPr>
              <a:t>  </a:t>
            </a:r>
            <a:endParaRPr lang="en-US" altLang="zh-TW" sz="5800" dirty="0" smtClean="0">
              <a:latin typeface="+mn-ea"/>
            </a:endParaRPr>
          </a:p>
          <a:p>
            <a:pPr marL="0" indent="0">
              <a:buNone/>
            </a:pPr>
            <a:endParaRPr lang="en-US" altLang="zh-TW" sz="5800" dirty="0">
              <a:latin typeface="+mn-ea"/>
            </a:endParaRPr>
          </a:p>
          <a:p>
            <a:pPr marL="0" indent="0">
              <a:buNone/>
            </a:pPr>
            <a:r>
              <a:rPr lang="zh-TW" altLang="en-US" sz="5800" dirty="0" smtClean="0">
                <a:latin typeface="+mn-ea"/>
              </a:rPr>
              <a:t>聖誕節</a:t>
            </a:r>
            <a:r>
              <a:rPr lang="en-US" altLang="zh-TW" sz="5800" dirty="0" smtClean="0">
                <a:latin typeface="+mn-ea"/>
              </a:rPr>
              <a:t>:</a:t>
            </a:r>
            <a:r>
              <a:rPr lang="zh-TW" altLang="en-US" sz="5800" dirty="0" smtClean="0">
                <a:latin typeface="+mn-ea"/>
              </a:rPr>
              <a:t> </a:t>
            </a:r>
            <a:r>
              <a:rPr lang="en-US" altLang="zh-TW" sz="5800" dirty="0" smtClean="0">
                <a:latin typeface="+mn-ea"/>
                <a:hlinkClick r:id="rId7" action="ppaction://hlinksldjump"/>
              </a:rPr>
              <a:t>SANTA</a:t>
            </a:r>
            <a:r>
              <a:rPr lang="zh-TW" altLang="en-US" sz="5800" dirty="0" smtClean="0">
                <a:latin typeface="+mn-ea"/>
              </a:rPr>
              <a:t> 聖誕花絮</a:t>
            </a:r>
            <a:endParaRPr lang="en-US" altLang="zh-TW" sz="5800" dirty="0" smtClean="0">
              <a:latin typeface="+mn-ea"/>
            </a:endParaRPr>
          </a:p>
          <a:p>
            <a:pPr marL="0" indent="0">
              <a:buNone/>
            </a:pPr>
            <a:endParaRPr lang="en-US" altLang="zh-TW" sz="3200" dirty="0">
              <a:latin typeface="+mn-ea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>
                <a:solidFill>
                  <a:srgbClr val="FF0000"/>
                </a:solidFill>
              </a:rPr>
              <a:t>時間 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en-US" altLang="zh-TW" dirty="0" smtClean="0"/>
              <a:t>Dancing </a:t>
            </a:r>
            <a:r>
              <a:rPr lang="en-US" altLang="zh-TW" dirty="0"/>
              <a:t>Time </a:t>
            </a:r>
            <a:r>
              <a:rPr lang="zh-TW" altLang="en-US" dirty="0"/>
              <a:t>跳舞時間</a:t>
            </a:r>
          </a:p>
        </p:txBody>
      </p:sp>
    </p:spTree>
    <p:extLst>
      <p:ext uri="{BB962C8B-B14F-4D97-AF65-F5344CB8AC3E}">
        <p14:creationId xmlns:p14="http://schemas.microsoft.com/office/powerpoint/2010/main" val="26779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" y="-9120"/>
            <a:ext cx="514368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36504" cy="354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931519" cy="340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87" y="4043904"/>
            <a:ext cx="6319217" cy="270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1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988840"/>
            <a:ext cx="7812856" cy="3960440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/>
              <a:t> </a:t>
            </a:r>
            <a:r>
              <a:rPr lang="zh-TW" altLang="zh-TW" sz="3200" dirty="0" smtClean="0"/>
              <a:t>★</a:t>
            </a:r>
            <a:r>
              <a:rPr lang="en-US" altLang="zh-TW" sz="3200" dirty="0"/>
              <a:t>9:00—9:30  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第一</a:t>
            </a:r>
            <a:r>
              <a:rPr lang="zh-TW" altLang="zh-TW" sz="3200" dirty="0"/>
              <a:t>堂</a:t>
            </a:r>
            <a:r>
              <a:rPr lang="zh-TW" altLang="zh-TW" sz="3200" dirty="0" smtClean="0"/>
              <a:t>課</a:t>
            </a:r>
            <a:r>
              <a:rPr lang="en-US" altLang="zh-TW" sz="3200" dirty="0" smtClean="0">
                <a:hlinkClick r:id="rId2" action="ppaction://hlinksldjump"/>
              </a:rPr>
              <a:t>(</a:t>
            </a:r>
            <a:r>
              <a:rPr lang="zh-TW" altLang="en-US" sz="3200" dirty="0" smtClean="0">
                <a:hlinkClick r:id="rId2" action="ppaction://hlinksldjump"/>
              </a:rPr>
              <a:t>啟蒙文學輯要</a:t>
            </a:r>
            <a:r>
              <a:rPr lang="en-US" altLang="zh-TW" sz="3200" dirty="0" smtClean="0">
                <a:hlinkClick r:id="rId2" action="ppaction://hlinksldjump"/>
              </a:rPr>
              <a:t>)</a:t>
            </a:r>
            <a:endParaRPr lang="en-US" altLang="zh-TW" sz="3200" dirty="0" smtClean="0"/>
          </a:p>
          <a:p>
            <a:r>
              <a:rPr lang="en-US" altLang="zh-TW" sz="3200" dirty="0" smtClean="0"/>
              <a:t> </a:t>
            </a:r>
            <a:r>
              <a:rPr lang="zh-TW" altLang="zh-TW" sz="3200" dirty="0" smtClean="0"/>
              <a:t>★</a:t>
            </a:r>
            <a:r>
              <a:rPr lang="en-US" altLang="zh-TW" sz="3200" dirty="0" smtClean="0"/>
              <a:t>9:35—10:00  </a:t>
            </a:r>
            <a:r>
              <a:rPr lang="zh-TW" altLang="en-US" sz="3200" dirty="0" smtClean="0"/>
              <a:t> </a:t>
            </a:r>
            <a:r>
              <a:rPr lang="zh-TW" altLang="zh-TW" sz="3200" dirty="0" smtClean="0"/>
              <a:t>第二</a:t>
            </a:r>
            <a:r>
              <a:rPr lang="zh-TW" altLang="zh-TW" sz="3200" dirty="0"/>
              <a:t>堂</a:t>
            </a:r>
            <a:r>
              <a:rPr lang="zh-TW" altLang="zh-TW" sz="3200" dirty="0" smtClean="0"/>
              <a:t>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論語</a:t>
            </a:r>
            <a:r>
              <a:rPr lang="en-US" altLang="zh-TW" sz="3200" dirty="0" smtClean="0"/>
              <a:t>)</a:t>
            </a:r>
          </a:p>
          <a:p>
            <a:pPr marL="0" indent="0">
              <a:buNone/>
            </a:pPr>
            <a:r>
              <a:rPr lang="zh-TW" altLang="en-US" sz="3200" dirty="0" smtClean="0"/>
              <a:t>                                   </a:t>
            </a:r>
            <a:r>
              <a:rPr lang="zh-TW" altLang="en-US" sz="3200" dirty="0" smtClean="0">
                <a:latin typeface="標楷體"/>
                <a:ea typeface="標楷體"/>
              </a:rPr>
              <a:t>●讓孩子帶讀</a:t>
            </a:r>
            <a:endParaRPr lang="en-US" altLang="zh-TW" sz="3200" dirty="0" smtClean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3200" dirty="0" smtClean="0">
                <a:latin typeface="標楷體"/>
              </a:rPr>
              <a:t>               ●上台背誦驗收</a:t>
            </a:r>
            <a:endParaRPr lang="zh-TW" altLang="zh-TW" sz="3200" dirty="0" smtClean="0"/>
          </a:p>
          <a:p>
            <a:r>
              <a:rPr lang="zh-TW" altLang="en-US" sz="3200" dirty="0" smtClean="0"/>
              <a:t>  </a:t>
            </a:r>
            <a:r>
              <a:rPr lang="zh-TW" altLang="zh-TW" sz="3200" dirty="0" smtClean="0"/>
              <a:t>★</a:t>
            </a:r>
            <a:r>
              <a:rPr lang="en-US" altLang="zh-TW" sz="3200" dirty="0" smtClean="0"/>
              <a:t>10:00—10:20  </a:t>
            </a:r>
            <a:r>
              <a:rPr lang="zh-TW" altLang="zh-TW" sz="3200" dirty="0" smtClean="0">
                <a:solidFill>
                  <a:srgbClr val="FF0000"/>
                </a:solidFill>
                <a:hlinkClick r:id="rId3" action="ppaction://hlinksldjump"/>
              </a:rPr>
              <a:t>英文</a:t>
            </a:r>
            <a:r>
              <a:rPr lang="zh-TW" altLang="en-US" sz="3200" dirty="0" smtClean="0">
                <a:solidFill>
                  <a:srgbClr val="FF0000"/>
                </a:solidFill>
                <a:hlinkClick r:id="rId3" action="ppaction://hlinksldjump"/>
              </a:rPr>
              <a:t>時間</a:t>
            </a:r>
            <a:r>
              <a:rPr lang="en-US" altLang="zh-TW" sz="3200" dirty="0" smtClean="0">
                <a:solidFill>
                  <a:srgbClr val="FF0000"/>
                </a:solidFill>
                <a:hlinkClick r:id="rId3" action="ppaction://hlinksldjump"/>
              </a:rPr>
              <a:t>  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en-US" altLang="zh-TW" sz="3200" dirty="0" smtClean="0"/>
              <a:t> </a:t>
            </a:r>
            <a:r>
              <a:rPr lang="zh-TW" altLang="en-US" sz="3200" dirty="0" smtClean="0"/>
              <a:t> </a:t>
            </a:r>
            <a:r>
              <a:rPr lang="zh-TW" altLang="zh-TW" sz="3200" dirty="0"/>
              <a:t>★</a:t>
            </a:r>
            <a:r>
              <a:rPr lang="en-US" altLang="zh-TW" sz="3200" dirty="0" smtClean="0"/>
              <a:t>10:20—10:25 </a:t>
            </a:r>
            <a:r>
              <a:rPr lang="zh-TW" altLang="en-US" sz="3200" dirty="0" smtClean="0"/>
              <a:t> </a:t>
            </a:r>
            <a:r>
              <a:rPr lang="zh-TW" altLang="en-US" sz="3200" dirty="0" smtClean="0">
                <a:hlinkClick r:id="rId4" action="ppaction://hlinksldjump"/>
              </a:rPr>
              <a:t>孝說劇場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兩星期一次</a:t>
            </a:r>
            <a:r>
              <a:rPr lang="en-US" altLang="zh-TW" sz="3200" dirty="0" smtClean="0"/>
              <a:t>)</a:t>
            </a:r>
          </a:p>
          <a:p>
            <a:r>
              <a:rPr lang="zh-TW" altLang="en-US" sz="3200" dirty="0" smtClean="0"/>
              <a:t>  </a:t>
            </a:r>
            <a:r>
              <a:rPr lang="zh-TW" altLang="zh-TW" sz="3200" dirty="0" smtClean="0"/>
              <a:t>★</a:t>
            </a:r>
            <a:r>
              <a:rPr lang="en-US" altLang="zh-TW" sz="3200" dirty="0" smtClean="0"/>
              <a:t>10:25—10:30 </a:t>
            </a:r>
            <a:r>
              <a:rPr lang="zh-TW" altLang="en-US" sz="3200" dirty="0" smtClean="0"/>
              <a:t>  </a:t>
            </a:r>
            <a:r>
              <a:rPr lang="zh-TW" altLang="zh-TW" sz="3200" dirty="0" smtClean="0"/>
              <a:t>愛</a:t>
            </a:r>
            <a:r>
              <a:rPr lang="zh-TW" altLang="zh-TW" sz="3200" dirty="0"/>
              <a:t>的叮嚀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r>
              <a:rPr lang="zh-TW" altLang="en-US" dirty="0"/>
              <a:t>讀經課程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46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12768" cy="5184576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/>
              <a:t>聖誕節故事</a:t>
            </a:r>
            <a:r>
              <a:rPr lang="en-US" altLang="zh-TW" dirty="0" smtClean="0"/>
              <a:t>+</a:t>
            </a:r>
            <a:r>
              <a:rPr lang="zh-TW" altLang="en-US" dirty="0" smtClean="0"/>
              <a:t>歌曲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272808" cy="54546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4" y="1196752"/>
            <a:ext cx="7305674" cy="54792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46101"/>
            <a:ext cx="7106541" cy="53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39248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9600" dirty="0" smtClean="0">
                <a:latin typeface="+mn-ea"/>
              </a:rPr>
              <a:t>謝謝大家的聆聽</a:t>
            </a:r>
            <a:endParaRPr lang="en-US" altLang="zh-TW" sz="9600" smtClean="0">
              <a:latin typeface="+mn-ea"/>
            </a:endParaRPr>
          </a:p>
          <a:p>
            <a:pPr marL="0" indent="0" algn="ctr">
              <a:buNone/>
            </a:pPr>
            <a:endParaRPr lang="en-US" altLang="zh-TW" sz="9600" dirty="0" smtClean="0">
              <a:latin typeface="+mn-ea"/>
            </a:endParaRPr>
          </a:p>
          <a:p>
            <a:pPr marL="0" indent="0" algn="ctr">
              <a:buNone/>
            </a:pPr>
            <a:r>
              <a:rPr lang="zh-TW" altLang="en-US" sz="9600" dirty="0" smtClean="0">
                <a:latin typeface="+mn-ea"/>
              </a:rPr>
              <a:t>祝大家 </a:t>
            </a:r>
          </a:p>
          <a:p>
            <a:pPr marL="0" indent="0" algn="ctr">
              <a:buNone/>
            </a:pPr>
            <a:r>
              <a:rPr lang="zh-TW" altLang="en-US" sz="9600" dirty="0" smtClean="0">
                <a:latin typeface="+mn-ea"/>
              </a:rPr>
              <a:t>平安如意</a:t>
            </a:r>
            <a:endParaRPr lang="zh-TW" altLang="en-US" sz="9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64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4824536"/>
          </a:xfrm>
        </p:spPr>
        <p:txBody>
          <a:bodyPr>
            <a:noAutofit/>
          </a:bodyPr>
          <a:lstStyle/>
          <a:p>
            <a:r>
              <a:rPr lang="zh-TW" altLang="en-US" sz="3600" dirty="0" smtClean="0"/>
              <a:t>朱子治家格言 </a:t>
            </a:r>
            <a:endParaRPr lang="en-US" altLang="zh-TW" sz="3600" dirty="0" smtClean="0"/>
          </a:p>
          <a:p>
            <a:r>
              <a:rPr lang="zh-TW" altLang="en-US" sz="3600" dirty="0" smtClean="0"/>
              <a:t>人生必讀 </a:t>
            </a:r>
            <a:endParaRPr lang="en-US" altLang="zh-TW" sz="3600" dirty="0" smtClean="0"/>
          </a:p>
          <a:p>
            <a:r>
              <a:rPr lang="zh-TW" altLang="en-US" sz="3600" dirty="0" smtClean="0"/>
              <a:t>弟子規 </a:t>
            </a:r>
            <a:endParaRPr lang="en-US" altLang="zh-TW" sz="3600" dirty="0" smtClean="0"/>
          </a:p>
          <a:p>
            <a:r>
              <a:rPr lang="zh-TW" altLang="en-US" sz="3600" dirty="0" smtClean="0"/>
              <a:t>三字經 </a:t>
            </a:r>
            <a:endParaRPr lang="en-US" altLang="zh-TW" sz="3600" dirty="0" smtClean="0"/>
          </a:p>
          <a:p>
            <a:r>
              <a:rPr lang="zh-TW" altLang="en-US" sz="3600" dirty="0" smtClean="0"/>
              <a:t>千字文 </a:t>
            </a:r>
            <a:endParaRPr lang="en-US" altLang="zh-TW" sz="3600" dirty="0" smtClean="0"/>
          </a:p>
          <a:p>
            <a:r>
              <a:rPr lang="zh-TW" altLang="en-US" sz="3600" dirty="0" smtClean="0"/>
              <a:t>正氣歌 </a:t>
            </a:r>
            <a:endParaRPr lang="en-US" altLang="zh-TW" sz="3600" dirty="0" smtClean="0"/>
          </a:p>
          <a:p>
            <a:r>
              <a:rPr lang="zh-TW" altLang="en-US" sz="3600" dirty="0" smtClean="0"/>
              <a:t>二十四孝     </a:t>
            </a:r>
            <a:r>
              <a:rPr lang="zh-TW" altLang="en-US" sz="3600" dirty="0" smtClean="0">
                <a:hlinkClick r:id="rId2" action="ppaction://hlinksldjump"/>
              </a:rPr>
              <a:t>教學流程</a:t>
            </a:r>
            <a:endParaRPr lang="zh-TW" altLang="en-US" sz="3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啟蒙文學輯要</a:t>
            </a:r>
          </a:p>
        </p:txBody>
      </p:sp>
    </p:spTree>
    <p:extLst>
      <p:ext uri="{BB962C8B-B14F-4D97-AF65-F5344CB8AC3E}">
        <p14:creationId xmlns:p14="http://schemas.microsoft.com/office/powerpoint/2010/main" val="38432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1820" y="944724"/>
            <a:ext cx="6624736" cy="4968552"/>
          </a:xfrm>
        </p:spPr>
      </p:pic>
      <p:sp>
        <p:nvSpPr>
          <p:cNvPr id="5" name="文字方塊 4"/>
          <p:cNvSpPr txBox="1"/>
          <p:nvPr/>
        </p:nvSpPr>
        <p:spPr>
          <a:xfrm>
            <a:off x="1296682" y="980728"/>
            <a:ext cx="2031325" cy="3960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/>
              <a:t>一</a:t>
            </a:r>
            <a:r>
              <a:rPr lang="zh-TW" altLang="en-US" sz="4000" dirty="0" smtClean="0">
                <a:latin typeface="標楷體"/>
                <a:ea typeface="標楷體"/>
              </a:rPr>
              <a:t>、</a:t>
            </a:r>
            <a:r>
              <a:rPr lang="zh-TW" altLang="en-US" sz="4000" dirty="0" smtClean="0"/>
              <a:t>老師帶念</a:t>
            </a:r>
            <a:endParaRPr lang="en-US" altLang="zh-TW" sz="4000" dirty="0" smtClean="0"/>
          </a:p>
          <a:p>
            <a:r>
              <a:rPr lang="zh-TW" altLang="en-US" sz="4000" dirty="0" smtClean="0">
                <a:hlinkClick r:id="rId3" action="ppaction://hlinkfile"/>
              </a:rPr>
              <a:t>二</a:t>
            </a:r>
            <a:r>
              <a:rPr lang="zh-TW" altLang="en-US" sz="4000" dirty="0" smtClean="0">
                <a:latin typeface="標楷體"/>
                <a:hlinkClick r:id="rId3" action="ppaction://hlinkfile"/>
              </a:rPr>
              <a:t>、播放影片</a:t>
            </a:r>
            <a:endParaRPr lang="en-US" altLang="zh-TW" sz="4000" dirty="0" smtClean="0">
              <a:latin typeface="標楷體"/>
            </a:endParaRPr>
          </a:p>
          <a:p>
            <a:r>
              <a:rPr lang="zh-TW" altLang="en-US" sz="4000" dirty="0" smtClean="0">
                <a:latin typeface="標楷體"/>
              </a:rPr>
              <a:t>三、</a:t>
            </a:r>
            <a:r>
              <a:rPr lang="zh-TW" altLang="en-US" sz="4000" dirty="0" smtClean="0">
                <a:latin typeface="標楷體"/>
                <a:hlinkClick r:id="rId4" action="ppaction://hlinksldjump"/>
              </a:rPr>
              <a:t>問題提問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6762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484784"/>
            <a:ext cx="8208911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4300" dirty="0" smtClean="0"/>
              <a:t>1</a:t>
            </a:r>
            <a:r>
              <a:rPr lang="en-US" altLang="zh-TW" sz="4300" dirty="0" smtClean="0">
                <a:latin typeface="+mn-ea"/>
              </a:rPr>
              <a:t>.</a:t>
            </a:r>
            <a:r>
              <a:rPr lang="zh-TW" altLang="en-US" sz="4300" dirty="0" smtClean="0">
                <a:latin typeface="+mn-ea"/>
              </a:rPr>
              <a:t>寫出</a:t>
            </a:r>
            <a:r>
              <a:rPr lang="zh-TW" altLang="en-US" sz="4300" dirty="0" smtClean="0">
                <a:latin typeface="+mn-ea"/>
                <a:hlinkClick r:id="rId2" action="ppaction://hlinksldjump"/>
              </a:rPr>
              <a:t>劇本</a:t>
            </a:r>
            <a:endParaRPr lang="en-US" altLang="zh-TW" sz="4300" dirty="0" smtClean="0">
              <a:latin typeface="+mn-ea"/>
            </a:endParaRPr>
          </a:p>
          <a:p>
            <a:pPr marL="0" indent="0">
              <a:buNone/>
            </a:pPr>
            <a:endParaRPr lang="en-US" altLang="zh-TW" sz="4300" dirty="0">
              <a:latin typeface="+mn-ea"/>
            </a:endParaRPr>
          </a:p>
          <a:p>
            <a:pPr marL="0" indent="0">
              <a:buNone/>
            </a:pPr>
            <a:r>
              <a:rPr lang="en-US" altLang="zh-TW" sz="4200" dirty="0" smtClean="0">
                <a:latin typeface="+mn-ea"/>
              </a:rPr>
              <a:t>2.</a:t>
            </a:r>
            <a:r>
              <a:rPr lang="zh-TW" altLang="en-US" sz="4200" dirty="0" smtClean="0">
                <a:latin typeface="+mn-ea"/>
              </a:rPr>
              <a:t>在課堂結束前，選出下次的演出家長</a:t>
            </a:r>
            <a:endParaRPr lang="en-US" altLang="zh-TW" sz="4200" dirty="0" smtClean="0">
              <a:latin typeface="+mn-ea"/>
            </a:endParaRPr>
          </a:p>
          <a:p>
            <a:pPr marL="0" indent="0">
              <a:buNone/>
            </a:pPr>
            <a:endParaRPr lang="en-US" altLang="zh-TW" sz="4200" dirty="0">
              <a:latin typeface="+mn-ea"/>
            </a:endParaRPr>
          </a:p>
          <a:p>
            <a:pPr marL="0" indent="0">
              <a:buNone/>
            </a:pPr>
            <a:r>
              <a:rPr lang="en-US" altLang="zh-TW" sz="4200" dirty="0" smtClean="0">
                <a:latin typeface="+mn-ea"/>
              </a:rPr>
              <a:t>3.</a:t>
            </a:r>
            <a:r>
              <a:rPr lang="zh-TW" altLang="en-US" sz="4200" dirty="0" smtClean="0">
                <a:latin typeface="+mn-ea"/>
              </a:rPr>
              <a:t>透過</a:t>
            </a:r>
            <a:r>
              <a:rPr lang="zh-TW" altLang="en-US" sz="4200" dirty="0" smtClean="0">
                <a:latin typeface="+mn-ea"/>
                <a:hlinkClick r:id="rId3" action="ppaction://hlinkfile"/>
              </a:rPr>
              <a:t>戲劇的演出</a:t>
            </a:r>
            <a:r>
              <a:rPr lang="zh-TW" altLang="en-US" sz="4200" dirty="0" smtClean="0">
                <a:latin typeface="+mn-ea"/>
              </a:rPr>
              <a:t>，讓孩子了解</a:t>
            </a:r>
            <a:endParaRPr lang="en-US" altLang="zh-TW" sz="4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4200" dirty="0">
                <a:latin typeface="+mn-ea"/>
              </a:rPr>
              <a:t> </a:t>
            </a:r>
            <a:r>
              <a:rPr lang="zh-TW" altLang="en-US" sz="4200" dirty="0" smtClean="0">
                <a:latin typeface="+mn-ea"/>
              </a:rPr>
              <a:t> </a:t>
            </a:r>
            <a:r>
              <a:rPr lang="zh-TW" altLang="en-US" sz="4200" dirty="0" smtClean="0">
                <a:latin typeface="+mn-ea"/>
                <a:hlinkClick r:id="rId4" action="ppaction://hlinksldjump"/>
              </a:rPr>
              <a:t>孝說故事</a:t>
            </a:r>
            <a:r>
              <a:rPr lang="zh-TW" altLang="en-US" sz="4200" dirty="0" smtClean="0">
                <a:latin typeface="+mn-ea"/>
              </a:rPr>
              <a:t>內容</a:t>
            </a:r>
            <a:endParaRPr lang="en-US" altLang="zh-TW" sz="4200" dirty="0" smtClean="0">
              <a:latin typeface="+mn-ea"/>
            </a:endParaRPr>
          </a:p>
          <a:p>
            <a:pPr marL="0" indent="0">
              <a:buNone/>
            </a:pPr>
            <a:endParaRPr lang="en-US" altLang="zh-TW" sz="4200" dirty="0">
              <a:latin typeface="+mn-ea"/>
            </a:endParaRPr>
          </a:p>
          <a:p>
            <a:pPr marL="0" indent="0">
              <a:buNone/>
            </a:pPr>
            <a:r>
              <a:rPr lang="en-US" altLang="zh-TW" sz="4200" dirty="0" smtClean="0">
                <a:latin typeface="+mn-ea"/>
              </a:rPr>
              <a:t>4.</a:t>
            </a:r>
            <a:r>
              <a:rPr lang="zh-TW" altLang="en-US" sz="4200" dirty="0" smtClean="0">
                <a:latin typeface="+mn-ea"/>
              </a:rPr>
              <a:t>透過提問，將故事內容和所要傳達的</a:t>
            </a:r>
            <a:endParaRPr lang="en-US" altLang="zh-TW" sz="4200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sz="4200" dirty="0">
                <a:latin typeface="+mn-ea"/>
              </a:rPr>
              <a:t> </a:t>
            </a:r>
            <a:r>
              <a:rPr lang="zh-TW" altLang="en-US" sz="4200" dirty="0" smtClean="0">
                <a:latin typeface="+mn-ea"/>
              </a:rPr>
              <a:t> 主軸，更清楚的呈現</a:t>
            </a:r>
            <a:endParaRPr lang="zh-TW" altLang="en-US" sz="4200" dirty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孝說 劇場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71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" y="282408"/>
            <a:ext cx="4257097" cy="6454629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04" y="282408"/>
            <a:ext cx="4316081" cy="6458960"/>
          </a:xfrm>
          <a:prstGeom prst="rect">
            <a:avLst/>
          </a:prstGeom>
          <a:noFill/>
          <a:ln w="57150" cmpd="sng">
            <a:solidFill>
              <a:schemeClr val="tx1">
                <a:alpha val="86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2420888"/>
            <a:ext cx="7408333" cy="3129797"/>
          </a:xfrm>
        </p:spPr>
        <p:txBody>
          <a:bodyPr>
            <a:normAutofit/>
          </a:bodyPr>
          <a:lstStyle/>
          <a:p>
            <a:pPr marL="0" indent="0">
              <a:lnSpc>
                <a:spcPts val="4600"/>
              </a:lnSpc>
              <a:buNone/>
            </a:pPr>
            <a:r>
              <a:rPr lang="zh-TW" altLang="en-US" sz="3200" dirty="0"/>
              <a:t>「自然發音法」（</a:t>
            </a:r>
            <a:r>
              <a:rPr lang="en-US" altLang="zh-TW" sz="3200" dirty="0"/>
              <a:t>Phonics</a:t>
            </a:r>
            <a:r>
              <a:rPr lang="zh-TW" altLang="en-US" sz="3200" dirty="0"/>
              <a:t>）又叫「自然拼音法」就是不用藉助音標而「看到英文字的字母排列就能讀出整個單字的發音」或「聽到英文單字的發音就能夠拼得出</a:t>
            </a:r>
            <a:r>
              <a:rPr lang="zh-TW" altLang="en-US" sz="3200" dirty="0" smtClean="0"/>
              <a:t>其英文</a:t>
            </a:r>
            <a:r>
              <a:rPr lang="zh-TW" altLang="en-US" sz="3200" dirty="0"/>
              <a:t>字母」。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 smtClean="0">
                <a:solidFill>
                  <a:srgbClr val="FF0000"/>
                </a:solidFill>
              </a:rPr>
              <a:t>時間 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en-US" altLang="zh-TW" dirty="0" smtClean="0"/>
              <a:t>Phonics</a:t>
            </a:r>
            <a:r>
              <a:rPr lang="zh-TW" altLang="en-US" dirty="0" smtClean="0"/>
              <a:t> 自然</a:t>
            </a:r>
            <a:r>
              <a:rPr lang="zh-TW" altLang="en-US" dirty="0"/>
              <a:t>發音</a:t>
            </a:r>
          </a:p>
        </p:txBody>
      </p:sp>
    </p:spTree>
    <p:extLst>
      <p:ext uri="{BB962C8B-B14F-4D97-AF65-F5344CB8AC3E}">
        <p14:creationId xmlns:p14="http://schemas.microsoft.com/office/powerpoint/2010/main" val="17381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sz="3200" dirty="0" smtClean="0"/>
              <a:t>先教字母寫法  </a:t>
            </a:r>
            <a:r>
              <a:rPr lang="en-US" altLang="zh-TW" sz="3200" dirty="0" smtClean="0"/>
              <a:t>EX: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A</a:t>
            </a: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字母的自然發音</a:t>
            </a:r>
            <a:r>
              <a:rPr lang="en-US" altLang="zh-TW" sz="3200" dirty="0"/>
              <a:t>EX:</a:t>
            </a:r>
            <a:r>
              <a:rPr lang="zh-TW" altLang="en-US" sz="3200" dirty="0"/>
              <a:t> </a:t>
            </a:r>
            <a:r>
              <a:rPr lang="en-US" altLang="zh-TW" sz="3200" dirty="0" smtClean="0"/>
              <a:t>A</a:t>
            </a:r>
            <a:r>
              <a:rPr lang="zh-TW" altLang="en-US" sz="3200" dirty="0" smtClean="0"/>
              <a:t>的發音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所配合的圖片英文名稱</a:t>
            </a:r>
            <a:r>
              <a:rPr lang="en-US" altLang="zh-TW" sz="3200" dirty="0"/>
              <a:t>EX</a:t>
            </a:r>
            <a:r>
              <a:rPr lang="en-US" altLang="zh-TW" sz="3200" dirty="0" smtClean="0"/>
              <a:t>: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 smtClean="0">
                <a:solidFill>
                  <a:srgbClr val="FF0000"/>
                </a:solidFill>
              </a:rPr>
              <a:t>時間</a:t>
            </a:r>
            <a:r>
              <a:rPr lang="en-US" altLang="zh-TW" dirty="0" smtClean="0">
                <a:solidFill>
                  <a:srgbClr val="FF0000"/>
                </a:solidFill>
              </a:rPr>
              <a:t>~</a:t>
            </a:r>
            <a:r>
              <a:rPr lang="zh-TW" altLang="en-US" dirty="0" smtClean="0">
                <a:hlinkClick r:id="rId2" action="ppaction://hlinkfile"/>
              </a:rPr>
              <a:t>字母</a:t>
            </a:r>
            <a:r>
              <a:rPr lang="en-US" altLang="zh-TW" dirty="0" smtClean="0">
                <a:hlinkClick r:id="rId2" action="ppaction://hlinkfile"/>
              </a:rPr>
              <a:t>/</a:t>
            </a:r>
            <a:r>
              <a:rPr lang="zh-TW" altLang="en-US" dirty="0" smtClean="0">
                <a:hlinkClick r:id="rId2" action="ppaction://hlinkfile"/>
              </a:rPr>
              <a:t>發音教法</a:t>
            </a:r>
            <a:r>
              <a:rPr lang="zh-TW" altLang="en-US" dirty="0" smtClean="0"/>
              <a:t>順序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6"/>
            <a:ext cx="1275036" cy="11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988840"/>
            <a:ext cx="835292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每次上課要將上次所教的複習一遍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丟球遊戲</a:t>
            </a:r>
            <a:r>
              <a:rPr lang="en-US" altLang="zh-TW" sz="3200" dirty="0" smtClean="0"/>
              <a:t>:EX</a:t>
            </a:r>
            <a:r>
              <a:rPr lang="zh-TW" altLang="en-US" sz="3200" dirty="0" smtClean="0"/>
              <a:t>老師說字母   孩子說字母</a:t>
            </a:r>
            <a:r>
              <a:rPr lang="en-US" altLang="zh-TW" sz="3200" dirty="0" smtClean="0"/>
              <a:t>Phonics</a:t>
            </a:r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         或反過來</a:t>
            </a:r>
            <a:r>
              <a:rPr lang="zh-TW" altLang="en-US" sz="3200" dirty="0"/>
              <a:t>老師</a:t>
            </a:r>
            <a:r>
              <a:rPr lang="zh-TW" altLang="en-US" sz="3200" dirty="0" smtClean="0"/>
              <a:t>說</a:t>
            </a:r>
            <a:r>
              <a:rPr lang="en-US" altLang="zh-TW" sz="3200" dirty="0" smtClean="0"/>
              <a:t>Phonics</a:t>
            </a:r>
            <a:r>
              <a:rPr lang="zh-TW" altLang="en-US" sz="3200" dirty="0" smtClean="0"/>
              <a:t>     孩子說字母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老師說出字母，讓孩子接著說 出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字母</a:t>
            </a:r>
            <a:r>
              <a:rPr lang="en-US" altLang="zh-TW" sz="3200" dirty="0" smtClean="0"/>
              <a:t>+</a:t>
            </a:r>
            <a:r>
              <a:rPr lang="en-US" altLang="zh-TW" sz="3200" dirty="0"/>
              <a:t> Phonics</a:t>
            </a:r>
            <a:r>
              <a:rPr lang="zh-TW" altLang="en-US" sz="3200" dirty="0"/>
              <a:t> </a:t>
            </a:r>
            <a:r>
              <a:rPr lang="en-US" altLang="zh-TW" sz="3200" dirty="0" smtClean="0"/>
              <a:t>+</a:t>
            </a:r>
            <a:r>
              <a:rPr lang="zh-TW" altLang="en-US" sz="3200" dirty="0" smtClean="0"/>
              <a:t>字母所代表的單字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 smtClean="0"/>
              <a:t>4.</a:t>
            </a:r>
            <a:r>
              <a:rPr lang="zh-TW" altLang="en-US" sz="3200" dirty="0" smtClean="0"/>
              <a:t>進階複習</a:t>
            </a:r>
            <a:endParaRPr lang="en-US" altLang="zh-TW" sz="3200" dirty="0"/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FF0000"/>
                </a:solidFill>
              </a:rPr>
              <a:t>英文</a:t>
            </a:r>
            <a:r>
              <a:rPr lang="zh-TW" altLang="en-US" dirty="0">
                <a:solidFill>
                  <a:srgbClr val="FF0000"/>
                </a:solidFill>
              </a:rPr>
              <a:t>時間 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/>
              <a:t>「</a:t>
            </a:r>
            <a:r>
              <a:rPr lang="zh-TW" altLang="en-US" dirty="0"/>
              <a:t>自然發音法」（</a:t>
            </a:r>
            <a:r>
              <a:rPr lang="en-US" altLang="zh-TW" dirty="0"/>
              <a:t>Phonics</a:t>
            </a:r>
            <a:r>
              <a:rPr lang="zh-TW" altLang="en-US" dirty="0"/>
              <a:t>）練習</a:t>
            </a:r>
            <a:r>
              <a:rPr lang="en-US" altLang="zh-TW" dirty="0"/>
              <a:t>/</a:t>
            </a:r>
            <a:r>
              <a:rPr lang="zh-TW" altLang="en-US" dirty="0"/>
              <a:t>遊戲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00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讀經班教學方法及技巧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讀經班教學方法及技巧</Template>
  <TotalTime>815</TotalTime>
  <Words>619</Words>
  <Application>Microsoft Office PowerPoint</Application>
  <PresentationFormat>如螢幕大小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讀經班教學方法及技巧</vt:lpstr>
      <vt:lpstr>讀經班教學方法及技巧</vt:lpstr>
      <vt:lpstr>讀經課程介紹</vt:lpstr>
      <vt:lpstr>啟蒙文學輯要</vt:lpstr>
      <vt:lpstr>PowerPoint 簡報</vt:lpstr>
      <vt:lpstr>孝說 劇場</vt:lpstr>
      <vt:lpstr>PowerPoint 簡報</vt:lpstr>
      <vt:lpstr>英文時間 ~Phonics 自然發音</vt:lpstr>
      <vt:lpstr>英文時間~字母/發音教法順序</vt:lpstr>
      <vt:lpstr>英文時間  「自然發音法」（Phonics）練習/遊戲 </vt:lpstr>
      <vt:lpstr>英文時間~故事影片欣賞</vt:lpstr>
      <vt:lpstr>英文時間 ~Story telling</vt:lpstr>
      <vt:lpstr>英文時間~上課花絮</vt:lpstr>
      <vt:lpstr>英文時間 ~Story telling教學流程</vt:lpstr>
      <vt:lpstr>Story telling</vt:lpstr>
      <vt:lpstr>Dancing Time 跳舞時間</vt:lpstr>
      <vt:lpstr>英文時間~上課花絮</vt:lpstr>
      <vt:lpstr>英文時間 ~Dancing Time 跳舞時間</vt:lpstr>
      <vt:lpstr>英文時間 ~Dancing Time 跳舞時間</vt:lpstr>
      <vt:lpstr>PowerPoint 簡報</vt:lpstr>
      <vt:lpstr>英文時間~聖誕節故事+歌曲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讀經班教學方法及技巧</dc:title>
  <dc:creator>user</dc:creator>
  <cp:lastModifiedBy>user</cp:lastModifiedBy>
  <cp:revision>69</cp:revision>
  <dcterms:created xsi:type="dcterms:W3CDTF">2018-03-18T07:58:47Z</dcterms:created>
  <dcterms:modified xsi:type="dcterms:W3CDTF">2018-03-25T02:50:58Z</dcterms:modified>
</cp:coreProperties>
</file>