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8" r:id="rId3"/>
    <p:sldId id="378" r:id="rId4"/>
    <p:sldId id="334" r:id="rId5"/>
    <p:sldId id="379" r:id="rId6"/>
    <p:sldId id="377" r:id="rId7"/>
    <p:sldId id="335" r:id="rId8"/>
    <p:sldId id="336" r:id="rId9"/>
    <p:sldId id="346" r:id="rId10"/>
    <p:sldId id="347" r:id="rId11"/>
    <p:sldId id="368" r:id="rId12"/>
    <p:sldId id="371" r:id="rId13"/>
    <p:sldId id="369" r:id="rId14"/>
    <p:sldId id="370" r:id="rId15"/>
    <p:sldId id="355" r:id="rId16"/>
    <p:sldId id="356" r:id="rId17"/>
    <p:sldId id="357" r:id="rId18"/>
    <p:sldId id="358" r:id="rId19"/>
    <p:sldId id="359" r:id="rId20"/>
    <p:sldId id="337" r:id="rId21"/>
    <p:sldId id="372" r:id="rId22"/>
    <p:sldId id="373" r:id="rId23"/>
    <p:sldId id="340" r:id="rId24"/>
    <p:sldId id="339" r:id="rId25"/>
    <p:sldId id="341" r:id="rId26"/>
    <p:sldId id="342" r:id="rId27"/>
    <p:sldId id="343" r:id="rId28"/>
    <p:sldId id="344" r:id="rId29"/>
    <p:sldId id="380" r:id="rId30"/>
    <p:sldId id="374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94660"/>
  </p:normalViewPr>
  <p:slideViewPr>
    <p:cSldViewPr>
      <p:cViewPr varScale="1">
        <p:scale>
          <a:sx n="69" d="100"/>
          <a:sy n="69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E4C51-5FF9-4C9E-B5DF-932A6B4F526D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8EAA-90F8-4C1F-B087-6D11210EE1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39552" y="692696"/>
            <a:ext cx="784887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TW" sz="7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談讀經</a:t>
            </a:r>
            <a:r>
              <a:rPr lang="zh-TW" altLang="zh-TW" sz="7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endParaRPr lang="en-US" altLang="zh-TW" sz="7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zh-TW" sz="7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zh-TW" sz="7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道場人才培育的</a:t>
            </a:r>
            <a:r>
              <a:rPr lang="zh-TW" altLang="zh-TW" sz="7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重要性</a:t>
            </a:r>
            <a:endParaRPr lang="en-US" altLang="zh-TW" sz="11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39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8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忠義</a:t>
            </a:r>
            <a:r>
              <a:rPr lang="zh-TW" altLang="en-US" sz="8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鼎</a:t>
            </a:r>
            <a:r>
              <a:rPr lang="zh-TW" altLang="en-US" sz="8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聖訓</a:t>
            </a:r>
            <a:endParaRPr lang="en-US" altLang="zh-TW" sz="8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lnSpc>
                <a:spcPts val="4000"/>
              </a:lnSpc>
              <a:spcBef>
                <a:spcPts val="0"/>
              </a:spcBef>
              <a:buNone/>
            </a:pPr>
            <a:endParaRPr lang="en-US" altLang="zh-TW" sz="8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活佛慈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一七年五月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日本天一宮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0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237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鼎  足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鼎有三足，一足為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一足為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一足為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三足立，稱為鼎，三足傾，為之釜。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修道者，以鼎之德，立身修道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此三足定，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天下可定，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道程可穩，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道務永續。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70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752528"/>
          </a:xfrm>
        </p:spPr>
        <p:txBody>
          <a:bodyPr/>
          <a:lstStyle/>
          <a:p>
            <a:pPr marL="0" lvl="0" indent="0">
              <a:lnSpc>
                <a:spcPts val="5000"/>
              </a:lnSpc>
              <a:spcBef>
                <a:spcPts val="0"/>
              </a:spcBef>
              <a:buClr>
                <a:srgbClr val="629DD1"/>
              </a:buClr>
              <a:buNone/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如同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一個「鼎」一樣，要有三隻腳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ts val="5000"/>
              </a:lnSpc>
              <a:spcBef>
                <a:spcPts val="0"/>
              </a:spcBef>
              <a:buClr>
                <a:srgbClr val="629DD1"/>
              </a:buClr>
              <a:buNone/>
            </a:pPr>
            <a:r>
              <a:rPr lang="en-US" altLang="zh-TW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一個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足是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「經典訓文」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ts val="5000"/>
              </a:lnSpc>
              <a:spcBef>
                <a:spcPts val="0"/>
              </a:spcBef>
              <a:buClr>
                <a:srgbClr val="629DD1"/>
              </a:buClr>
              <a:buNone/>
            </a:pPr>
            <a:r>
              <a:rPr lang="en-US" altLang="zh-TW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一個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足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「十組運作」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ts val="5000"/>
              </a:lnSpc>
              <a:spcBef>
                <a:spcPts val="0"/>
              </a:spcBef>
              <a:buClr>
                <a:srgbClr val="629DD1"/>
              </a:buClr>
              <a:buNone/>
            </a:pPr>
            <a:r>
              <a:rPr lang="en-US" altLang="zh-TW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一個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足是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「信念修持」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ts val="5000"/>
              </a:lnSpc>
              <a:spcBef>
                <a:spcPts val="0"/>
              </a:spcBef>
              <a:buClr>
                <a:srgbClr val="629DD1"/>
              </a:buClr>
              <a:buNone/>
            </a:pPr>
            <a:r>
              <a:rPr lang="en-US" altLang="zh-TW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少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任何一隻腳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lnSpc>
                <a:spcPts val="5000"/>
              </a:lnSpc>
              <a:spcBef>
                <a:spcPts val="0"/>
              </a:spcBef>
              <a:buClr>
                <a:srgbClr val="629DD1"/>
              </a:buClr>
              <a:buNone/>
            </a:pPr>
            <a:r>
              <a:rPr lang="en-US" altLang="zh-TW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皆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鼎」。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80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260648"/>
            <a:ext cx="9036496" cy="6408712"/>
          </a:xfrm>
        </p:spPr>
        <p:txBody>
          <a:bodyPr>
            <a:noAutofit/>
          </a:bodyPr>
          <a:lstStyle/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此篇訓文為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「忠義鼎」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是白陽大開普渡的盛世，上天降來的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聖訓，鼎內刻上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「忠義精神」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訓文。</a:t>
            </a: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這一篇訓文是</a:t>
            </a:r>
            <a:r>
              <a:rPr lang="zh-TW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鎮寶，也是</a:t>
            </a:r>
            <a:r>
              <a:rPr lang="zh-TW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崇德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鎮寶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，本應該所有道務中心負責群點傳師一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起來接訓文，接「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忠義鼎」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。此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「長長久久，忠義精神，威信天下，愿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力憾動三界。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」此訓文，每個道場都當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保存，中心鑄鼎，為此一大事因緣，報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答聖恩，承續</a:t>
            </a:r>
            <a:r>
              <a:rPr lang="zh-TW" altLang="en-US" sz="36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正命正傳之天命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0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760640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徒兒要努力學習，</a:t>
            </a:r>
            <a:r>
              <a:rPr lang="zh-TW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學習是有方法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學習什麼呢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學習聖人留下的經驗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經驗在哪裡呢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四書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經典裡。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真正從</a:t>
            </a:r>
            <a:r>
              <a:rPr lang="zh-TW" altLang="en-US" sz="36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聖賢的精髓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去下功夫，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你才會</a:t>
            </a:r>
            <a:r>
              <a:rPr lang="zh-TW" altLang="en-US" sz="36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真正提升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而</a:t>
            </a:r>
            <a:r>
              <a:rPr lang="zh-TW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不是學習粗淺的道理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如果你想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與聖人同在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，那就當好好學習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聖人所留下來的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5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332656"/>
            <a:ext cx="8003232" cy="4896544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不怕難，不怕深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，從一句、一段、一章，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好好下功夫，從一本學習過一次、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再一次。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部經典都用</a:t>
            </a:r>
            <a:r>
              <a:rPr lang="zh-TW" altLang="en-US" sz="36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來學習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一年後，一次、兩次、三次、四次、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五次後、你一定可以</a:t>
            </a:r>
            <a:r>
              <a:rPr lang="zh-TW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講說給後學聽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你們的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都開了，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所以自己可以好好學習，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而且不失前賢的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因為聖賢都在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當中教會你了。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43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6336704"/>
          </a:xfrm>
        </p:spPr>
        <p:txBody>
          <a:bodyPr>
            <a:noAutofit/>
          </a:bodyPr>
          <a:lstStyle/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徒兒們！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學道學經典，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學仙佛所留下來的訓文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一次看，兩次學，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三次能</a:t>
            </a:r>
            <a:r>
              <a:rPr lang="zh-TW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代天宣化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，也就是如此。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不管你有多忙多累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修辦道絕對不可以離開</a:t>
            </a:r>
            <a:r>
              <a:rPr lang="zh-TW" altLang="en-US" sz="36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聖賢經典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離開</a:t>
            </a:r>
            <a:r>
              <a:rPr lang="zh-TW" altLang="en-US" sz="36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仙佛訓文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1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260648"/>
            <a:ext cx="8820472" cy="6336704"/>
          </a:xfrm>
        </p:spPr>
        <p:txBody>
          <a:bodyPr>
            <a:noAutofit/>
          </a:bodyPr>
          <a:lstStyle/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你講道理給別人聽，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用仙佛的話，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用聖人的話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，那絕不會錯；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而</a:t>
            </a:r>
            <a:r>
              <a:rPr lang="zh-TW" altLang="en-US" sz="3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不是用你自己的心得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那就會顯</a:t>
            </a:r>
            <a:endParaRPr lang="en-US" altLang="zh-TW" sz="3600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得智慧不夠深、不夠廣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要能讓眾生如飲水般，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一瓢一瓢的飲而不缺，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那就是</a:t>
            </a:r>
            <a:r>
              <a:rPr lang="zh-TW" altLang="en-US" sz="36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的智慧，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那就是</a:t>
            </a:r>
            <a:r>
              <a:rPr lang="zh-TW" altLang="en-US" sz="36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的慈悲。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547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「贏在起跑點上」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你的修辦人生一定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solidFill>
                  <a:srgbClr val="FFFF00"/>
                </a:solidFill>
                <a:latin typeface="新細明體"/>
                <a:ea typeface="新細明體"/>
              </a:rPr>
              <a:t>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犧牲奉獻</a:t>
            </a:r>
            <a:r>
              <a:rPr lang="zh-TW" altLang="en-US" sz="4000" dirty="0">
                <a:solidFill>
                  <a:srgbClr val="FFFF00"/>
                </a:solidFill>
                <a:latin typeface="新細明體"/>
              </a:rPr>
              <a:t>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你的修辦人生一定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固本修道，穩定質量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日後定是白陽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之一大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02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-26714"/>
            <a:ext cx="8662863" cy="179953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2018/03/11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和美壇主班白水聖帝慈悲</a:t>
            </a:r>
            <a:endParaRPr lang="zh-TW" altLang="en-US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301625" y="1844824"/>
            <a:ext cx="8540750" cy="4608512"/>
          </a:xfrm>
        </p:spPr>
        <p:txBody>
          <a:bodyPr>
            <a:normAutofit/>
          </a:bodyPr>
          <a:lstStyle/>
          <a:p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台中中興開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道場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復興中華之文化，道統傳承遠流長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zh-TW" sz="4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前人之愿立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，二為</a:t>
            </a:r>
            <a:r>
              <a:rPr lang="zh-TW" altLang="zh-TW" sz="4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恩師宏愿扛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中興之道場，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任重道遠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邁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前方。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052736"/>
            <a:ext cx="8540750" cy="288032"/>
          </a:xfrm>
        </p:spPr>
        <p:txBody>
          <a:bodyPr>
            <a:normAutofit fontScale="90000"/>
          </a:bodyPr>
          <a:lstStyle/>
          <a:p>
            <a:r>
              <a:rPr lang="zh-TW" altLang="zh-TW" sz="4900" dirty="0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決定道能否淵遠流長之</a:t>
            </a:r>
            <a:r>
              <a:rPr lang="zh-TW" altLang="zh-TW" sz="4900" dirty="0" smtClean="0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要素</a:t>
            </a:r>
            <a:r>
              <a:rPr lang="en-US" altLang="zh-TW" sz="4900" dirty="0" smtClean="0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  <a:r>
              <a:rPr lang="en-US" altLang="zh-TW" sz="4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179388" y="1340768"/>
            <a:ext cx="8540750" cy="3913857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忠義鼎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回歸天道根源性之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強度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孟子曰：「原泉混混，不捨晝夜，盈科而後進，放乎四海；</a:t>
            </a:r>
            <a:r>
              <a:rPr lang="zh-TW" altLang="en-US" sz="40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有本者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如是，是之取爾。                苟為</a:t>
            </a:r>
            <a:r>
              <a:rPr lang="zh-TW" altLang="en-US" sz="4000" b="1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，七八月之間雨集，溝澮皆盈；其涸也，可立而待也。故聲聞過情，君子恥之。」 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816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332656"/>
            <a:ext cx="8540750" cy="73116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崇德大精進 </a:t>
            </a:r>
            <a:r>
              <a:rPr lang="en-US" altLang="zh-TW" dirty="0" smtClean="0"/>
              <a:t>~</a:t>
            </a:r>
            <a:r>
              <a:rPr lang="zh-TW" altLang="zh-TW" dirty="0" smtClean="0"/>
              <a:t>固本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1061231 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台南濟德佛院 老師慈悲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540750" cy="36978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固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本計劃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循正軌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，培訓人才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計畫對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崇德</a:t>
            </a:r>
            <a:r>
              <a:rPr lang="zh-TW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大精進，人才培訓</a:t>
            </a:r>
            <a:r>
              <a:rPr lang="zh-TW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五年</a:t>
            </a:r>
            <a:r>
              <a:rPr lang="zh-TW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道學備，五年深入推。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三多</a:t>
            </a:r>
            <a:r>
              <a:rPr lang="zh-TW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四好，五度培養，教育紮根，培訓計畫，高瞻遠矚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，懂嗎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r>
              <a:rPr lang="zh-TW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揠苗助長</a:t>
            </a:r>
            <a:r>
              <a:rPr lang="zh-TW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，難真正有好的人才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，世俗人常常求快快快，快渡人，快學習，快努力，如果用錯地方，那就不快了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學不厭 誨不倦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放長線的邏輯要自知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85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332656"/>
            <a:ext cx="8540750" cy="731168"/>
          </a:xfrm>
        </p:spPr>
        <p:txBody>
          <a:bodyPr>
            <a:normAutofit fontScale="90000"/>
          </a:bodyPr>
          <a:lstStyle/>
          <a:p>
            <a:r>
              <a:rPr lang="zh-HK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鞏固修辦理念　加強道場質量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7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中華民國</a:t>
            </a:r>
            <a:r>
              <a:rPr lang="zh-TW" altLang="zh-TW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一Ｏ六年</a:t>
            </a:r>
            <a:r>
              <a:rPr lang="zh-HK" altLang="zh-TW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zh-TW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月廿</a:t>
            </a:r>
            <a:r>
              <a:rPr lang="zh-HK" altLang="zh-TW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zh-TW" sz="27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台南道場　濟德佛院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540750" cy="3697833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老師慈悲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                                         </a:t>
            </a:r>
            <a:r>
              <a:rPr lang="zh-HK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提昇</a:t>
            </a:r>
            <a:r>
              <a:rPr lang="zh-HK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品質在於</a:t>
            </a:r>
            <a:r>
              <a:rPr lang="zh-HK" altLang="zh-TW" sz="36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培訓計劃</a:t>
            </a:r>
            <a:r>
              <a:rPr lang="zh-HK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HK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HK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HK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達真正</a:t>
            </a:r>
            <a:r>
              <a:rPr lang="zh-HK" altLang="zh-TW" sz="36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廣角性多元</a:t>
            </a:r>
            <a:r>
              <a:rPr lang="zh-HK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HK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55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600"/>
            <a:ext cx="8540750" cy="29845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辦道誠心就夠了嗎</a:t>
            </a:r>
            <a:r>
              <a:rPr lang="en-US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2557" y="938285"/>
            <a:ext cx="8662987" cy="4129881"/>
          </a:xfrm>
        </p:spPr>
        <p:txBody>
          <a:bodyPr>
            <a:no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白陽聖訓─大學》序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天然古佛慈悲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師心殷盼，凡立志於進德修業者，倡導</a:t>
            </a:r>
            <a:r>
              <a:rPr lang="zh-TW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研經思想文化風氣，善能理念深入民心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，應不遺餘力，加以闡述。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陽聖訓─大學》大彌勒師兄慈悲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zh-TW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道光只有一個誠心是不足的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，除了有誠心還要有</a:t>
            </a:r>
            <a:r>
              <a:rPr lang="zh-TW" altLang="zh-TW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zh-TW" altLang="zh-TW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儒家應運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四書五經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都要讀，尤其是</a:t>
            </a:r>
            <a:r>
              <a:rPr lang="zh-TW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，它是為人處世的道理，至於</a:t>
            </a:r>
            <a:r>
              <a:rPr lang="zh-TW" altLang="zh-TW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學道的心法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，若要體悟更深，要在</a:t>
            </a:r>
            <a:r>
              <a:rPr lang="zh-TW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大學、中庸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下功夫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如果把</a:t>
            </a:r>
            <a:r>
              <a:rPr lang="en-US" altLang="zh-TW" dirty="0" err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聖人的</a:t>
            </a:r>
            <a:r>
              <a:rPr lang="en-US" altLang="zh-TW" b="1" u="sng" dirty="0" err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</a:t>
            </a:r>
            <a:r>
              <a:rPr lang="en-US" altLang="zh-TW" dirty="0" err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en-US" altLang="zh-TW" b="1" u="sng" dirty="0" err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精髓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體悟深一點，那麼</a:t>
            </a:r>
            <a:r>
              <a:rPr lang="en-US" altLang="zh-TW" b="1" u="sng" dirty="0" err="1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辦道遇到困境就會是一種樂趣</a:t>
            </a:r>
            <a:r>
              <a:rPr lang="zh-TW" altLang="en-US" dirty="0"/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634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600"/>
            <a:ext cx="8540750" cy="29845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</a:rPr>
              <a:t>博厚道場</a:t>
            </a:r>
            <a:r>
              <a:rPr lang="zh-TW" altLang="en-US" sz="3600" dirty="0" smtClean="0"/>
              <a:t> </a:t>
            </a:r>
            <a:r>
              <a:rPr lang="zh-TW" altLang="en-US" sz="3600" dirty="0" smtClean="0"/>
              <a:t>邁向 </a:t>
            </a:r>
            <a:r>
              <a:rPr lang="zh-TW" altLang="en-US" sz="3600" dirty="0" smtClean="0">
                <a:solidFill>
                  <a:srgbClr val="FFFF00"/>
                </a:solidFill>
              </a:rPr>
              <a:t>高明道場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179388" y="908050"/>
            <a:ext cx="8540750" cy="4346575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中庸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文武之政，布在方策，人存政舉，人息政亡。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高明的道場，需要高明之人；</a:t>
            </a:r>
            <a:r>
              <a:rPr lang="zh-TW" altLang="en-US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高明之人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，需要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高明的</a:t>
            </a:r>
            <a:r>
              <a:rPr lang="zh-TW" altLang="en-US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高明的</a:t>
            </a:r>
            <a:r>
              <a:rPr lang="zh-TW" altLang="en-US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以目前的教育環境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教材、教法，能夠完成以上目標嗎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推演一下，未來引渡的道親程度是越來越好，還是越來越差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法會與研究班的班員程度會越來越優質嗎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307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908050"/>
            <a:ext cx="8540750" cy="298450"/>
          </a:xfrm>
        </p:spPr>
        <p:txBody>
          <a:bodyPr>
            <a:normAutofit fontScale="90000"/>
          </a:bodyPr>
          <a:lstStyle/>
          <a:p>
            <a:r>
              <a:rPr lang="zh-TW" altLang="zh-TW" sz="4000" dirty="0"/>
              <a:t>當今教育當局培育出傳承永續的人才嗎</a:t>
            </a:r>
            <a:r>
              <a:rPr lang="en-US" altLang="zh-TW" sz="4000" dirty="0"/>
              <a:t>?</a:t>
            </a:r>
            <a:r>
              <a:rPr lang="zh-TW" altLang="zh-TW" sz="4000" dirty="0"/>
              <a:t/>
            </a:r>
            <a:br>
              <a:rPr lang="zh-TW" altLang="zh-TW" sz="4000" dirty="0"/>
            </a:b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540750" cy="5112568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固本計劃循正軌，培訓人才</a:t>
            </a:r>
            <a:r>
              <a:rPr lang="zh-TW" altLang="zh-TW" sz="35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計畫對</a:t>
            </a:r>
            <a:r>
              <a:rPr lang="zh-TW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崇德大精進，人才培訓，</a:t>
            </a:r>
            <a:r>
              <a:rPr lang="zh-TW" altLang="zh-TW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五年道學備，五年深入推。</a:t>
            </a:r>
            <a:r>
              <a:rPr lang="en-US" altLang="zh-TW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sz="3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三多四好，五度培養，</a:t>
            </a:r>
            <a:r>
              <a:rPr lang="zh-TW" altLang="zh-TW" sz="35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教育紮根，培訓計畫，</a:t>
            </a:r>
            <a:r>
              <a:rPr lang="zh-TW" altLang="zh-TW" sz="35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高瞻遠矚</a:t>
            </a:r>
            <a:r>
              <a:rPr lang="zh-TW" altLang="en-US" sz="35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u="sng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紮根之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基礎教育當定在哪一個階段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讀經班，除了跟</a:t>
            </a:r>
            <a:r>
              <a:rPr lang="zh-TW" altLang="en-US" sz="35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500" b="1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務結合之外，本質的說</a:t>
            </a:r>
            <a:r>
              <a:rPr lang="en-US" altLang="zh-TW" sz="3500" b="1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500" b="1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是高瞻遠矚的教務計畫。</a:t>
            </a:r>
            <a:endParaRPr lang="en-US" altLang="zh-TW" sz="3500" b="1" u="sng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一星期一晚上的</a:t>
            </a:r>
            <a:r>
              <a:rPr lang="zh-TW" altLang="en-US" sz="35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</a:t>
            </a:r>
            <a:r>
              <a:rPr lang="zh-TW" altLang="en-US" sz="3500" b="1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經班教育，能擔負高明道場、高明人才的紮根計畫嗎</a:t>
            </a:r>
            <a:r>
              <a:rPr lang="en-US" altLang="zh-TW" sz="3500" b="1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至少是百年計畫</a:t>
            </a:r>
            <a:endParaRPr lang="zh-TW" altLang="zh-TW" sz="35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400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600"/>
            <a:ext cx="8540750" cy="29845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百年紮根圖強計畫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179388" y="908050"/>
            <a:ext cx="8964612" cy="554528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贏在起跑點上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忠義鼎 大器晚成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必須接受聖人的</a:t>
            </a:r>
            <a:r>
              <a:rPr lang="zh-TW" altLang="en-US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r>
              <a:rPr lang="en-US" altLang="zh-TW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明師開智慧</a:t>
            </a:r>
            <a:r>
              <a:rPr lang="en-US" altLang="zh-TW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先覺者</a:t>
            </a:r>
            <a:endParaRPr lang="en-US" altLang="zh-TW" sz="36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必須是聖賢的</a:t>
            </a:r>
            <a:r>
              <a:rPr lang="zh-TW" altLang="en-US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教材</a:t>
            </a:r>
            <a:r>
              <a:rPr lang="en-US" altLang="zh-TW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經典</a:t>
            </a:r>
            <a:r>
              <a:rPr lang="en-US" altLang="zh-TW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聖訓</a:t>
            </a:r>
            <a:endParaRPr lang="en-US" altLang="zh-TW" sz="36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必須是聖賢的</a:t>
            </a:r>
            <a:r>
              <a:rPr lang="zh-TW" altLang="en-US" sz="3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學習場域</a:t>
            </a:r>
            <a:endParaRPr lang="en-US" altLang="zh-TW" sz="36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效聖法賢的實踐場域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經、講經、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行經的落實歷程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落實菩薩道，勸發菩提心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至少做三代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512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600"/>
            <a:ext cx="8540750" cy="1739280"/>
          </a:xfrm>
        </p:spPr>
        <p:txBody>
          <a:bodyPr>
            <a:normAutofit fontScale="90000"/>
          </a:bodyPr>
          <a:lstStyle/>
          <a:p>
            <a:r>
              <a:rPr lang="zh-TW" altLang="zh-TW" sz="6000" dirty="0" smtClean="0">
                <a:solidFill>
                  <a:srgbClr val="FFFF00"/>
                </a:solidFill>
              </a:rPr>
              <a:t>天時</a:t>
            </a:r>
            <a:r>
              <a:rPr lang="en-US" altLang="zh-TW" sz="6000" dirty="0" smtClean="0">
                <a:solidFill>
                  <a:srgbClr val="FFFF00"/>
                </a:solidFill>
              </a:rPr>
              <a:t> </a:t>
            </a:r>
            <a:r>
              <a:rPr lang="zh-TW" altLang="zh-TW" sz="6000" dirty="0" smtClean="0">
                <a:solidFill>
                  <a:srgbClr val="FFFF00"/>
                </a:solidFill>
              </a:rPr>
              <a:t>道</a:t>
            </a:r>
            <a:r>
              <a:rPr lang="zh-TW" altLang="zh-TW" sz="6000" dirty="0">
                <a:solidFill>
                  <a:srgbClr val="FFFF00"/>
                </a:solidFill>
              </a:rPr>
              <a:t>運</a:t>
            </a:r>
            <a:r>
              <a:rPr lang="en-US" altLang="zh-TW" sz="6000" dirty="0">
                <a:solidFill>
                  <a:srgbClr val="FFFF00"/>
                </a:solidFill>
              </a:rPr>
              <a:t>:</a:t>
            </a:r>
            <a:r>
              <a:rPr lang="zh-TW" altLang="zh-TW" sz="6000" dirty="0">
                <a:solidFill>
                  <a:srgbClr val="FFFF00"/>
                </a:solidFill>
              </a:rPr>
              <a:t>中國崛起 </a:t>
            </a:r>
            <a:r>
              <a:rPr lang="en-US" altLang="zh-TW" sz="6000" dirty="0" smtClean="0">
                <a:solidFill>
                  <a:srgbClr val="FFFF00"/>
                </a:solidFill>
              </a:rPr>
              <a:t>                                          </a:t>
            </a:r>
            <a:r>
              <a:rPr lang="zh-TW" altLang="zh-TW" dirty="0" smtClean="0">
                <a:solidFill>
                  <a:srgbClr val="FFFF00"/>
                </a:solidFill>
              </a:rPr>
              <a:t>讀</a:t>
            </a:r>
            <a:r>
              <a:rPr lang="zh-TW" altLang="zh-TW" dirty="0">
                <a:solidFill>
                  <a:srgbClr val="FFFF00"/>
                </a:solidFill>
              </a:rPr>
              <a:t>經</a:t>
            </a:r>
            <a:r>
              <a:rPr lang="zh-TW" altLang="zh-TW" dirty="0" smtClean="0">
                <a:solidFill>
                  <a:srgbClr val="FFFF00"/>
                </a:solidFill>
              </a:rPr>
              <a:t>風潮</a:t>
            </a:r>
            <a:r>
              <a:rPr lang="en-US" altLang="zh-TW" dirty="0" smtClean="0">
                <a:solidFill>
                  <a:srgbClr val="FFFF00"/>
                </a:solidFill>
              </a:rPr>
              <a:t> VS </a:t>
            </a:r>
            <a:r>
              <a:rPr lang="zh-TW" altLang="zh-TW" dirty="0" smtClean="0">
                <a:solidFill>
                  <a:srgbClr val="FFFF00"/>
                </a:solidFill>
              </a:rPr>
              <a:t>物質化</a:t>
            </a:r>
            <a:r>
              <a:rPr lang="en-US" altLang="zh-TW" dirty="0" smtClean="0">
                <a:solidFill>
                  <a:srgbClr val="FFFF00"/>
                </a:solidFill>
              </a:rPr>
              <a:t> </a:t>
            </a:r>
            <a:r>
              <a:rPr lang="zh-TW" altLang="zh-TW" dirty="0" smtClean="0">
                <a:solidFill>
                  <a:srgbClr val="FFFF00"/>
                </a:solidFill>
              </a:rPr>
              <a:t>科技</a:t>
            </a:r>
            <a:r>
              <a:rPr lang="zh-TW" altLang="zh-TW" dirty="0">
                <a:solidFill>
                  <a:srgbClr val="FFFF00"/>
                </a:solidFill>
              </a:rPr>
              <a:t>化的對反</a:t>
            </a:r>
            <a:r>
              <a:rPr lang="zh-TW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179388" y="2636912"/>
            <a:ext cx="8540750" cy="2617713"/>
          </a:xfrm>
        </p:spPr>
        <p:txBody>
          <a:bodyPr>
            <a:normAutofit/>
          </a:bodyPr>
          <a:lstStyle/>
          <a:p>
            <a:endParaRPr lang="zh-TW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47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05273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301625" y="836712"/>
            <a:ext cx="8540750" cy="4994647"/>
          </a:xfrm>
        </p:spPr>
        <p:txBody>
          <a:bodyPr>
            <a:noAutofit/>
          </a:bodyPr>
          <a:lstStyle/>
          <a:p>
            <a:r>
              <a:rPr lang="en-US" altLang="zh-TW" sz="36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運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大同</a:t>
            </a:r>
            <a:r>
              <a:rPr lang="en-US" altLang="zh-TW" sz="3600" b="1" dirty="0">
                <a:latin typeface="新細明體" panose="02020500000000000000" pitchFamily="18" charset="-120"/>
              </a:rPr>
              <a:t>》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老師慈悲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為什麼？現在全世界這麼的文明，科技這麼的昌盛，人這麼的自由，而這個世界和不和平？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看看現在的社會是不是很動亂？在這個戰亂的時期是不是需要聖人出來，在這戰亂的時期大家所缺乏的就是仁義道德。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天大的事，天人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合辦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確實是驚天動地，如此巨大的事情就在今天開始。從今天開始大家要有一個方向、一個目標，朝向什麼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63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69269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179512" y="1052736"/>
            <a:ext cx="8540750" cy="4706615"/>
          </a:xfrm>
        </p:spPr>
        <p:txBody>
          <a:bodyPr>
            <a:noAutofit/>
          </a:bodyPr>
          <a:lstStyle/>
          <a:p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禮運大同」。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這個是重大的事，不是兒戲，也不是一場戲，那是個很重要的任務，要你們去承擔。在這個中國的地帶，在這個台灣的地方，這個發源地，大家就要將這顆光芒散發到萬國九洲去。</a:t>
            </a:r>
          </a:p>
        </p:txBody>
      </p:sp>
    </p:spTree>
    <p:extLst>
      <p:ext uri="{BB962C8B-B14F-4D97-AF65-F5344CB8AC3E}">
        <p14:creationId xmlns:p14="http://schemas.microsoft.com/office/powerpoint/2010/main" val="35936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-26714"/>
            <a:ext cx="8662863" cy="179953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崇德學院的教育方向</a:t>
            </a:r>
            <a:endParaRPr lang="zh-TW" altLang="en-US" sz="4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301625" y="1844824"/>
            <a:ext cx="8540750" cy="460851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尊天然古佛明確指示：「聖人有云：士不可不弘毅，任重而道遠。故志士之輩，當明此之深意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</a:t>
            </a:r>
            <a:r>
              <a:rPr lang="zh-TW" altLang="en-US" sz="40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教育乃百年之大計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聖人以揚教化豈五千年，而今</a:t>
            </a:r>
            <a:r>
              <a:rPr lang="zh-TW" altLang="en-US" sz="40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大道欲推行天下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，當</a:t>
            </a:r>
            <a:r>
              <a:rPr lang="zh-TW" altLang="en-US" sz="40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以教育為首要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69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4624"/>
            <a:ext cx="8540750" cy="86342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179512" y="1052736"/>
            <a:ext cx="854075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固本計劃</a:t>
            </a:r>
            <a:r>
              <a:rPr lang="zh-TW" altLang="zh-TW" sz="3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循正軌</a:t>
            </a: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，培訓人才</a:t>
            </a:r>
            <a:r>
              <a:rPr lang="zh-TW" altLang="zh-TW" sz="39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計畫對</a:t>
            </a: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崇德大精進，人才培訓，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五年道學備，五年深入推。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三多四好，五度培養，</a:t>
            </a:r>
            <a:r>
              <a:rPr lang="zh-TW" altLang="zh-TW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教育紮根，培訓計畫，</a:t>
            </a:r>
            <a:r>
              <a:rPr lang="zh-TW" altLang="zh-TW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高瞻遠矚</a:t>
            </a: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回歸中華文化的高</a:t>
            </a: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回歸聖賢生命的深度</a:t>
            </a: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回歸天道真理的廣</a:t>
            </a:r>
            <a:r>
              <a:rPr lang="zh-TW" altLang="en-US" sz="3900" b="1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回歸經典教育的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本質</a:t>
            </a: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回歸一貫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道道的本質</a:t>
            </a:r>
            <a:endParaRPr lang="zh-TW" altLang="zh-TW" sz="3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81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選擇左邊或是右邊才對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39094"/>
            <a:ext cx="8352928" cy="444817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639094"/>
            <a:ext cx="2253631" cy="207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53164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道場教育的目標是什麼</a:t>
            </a:r>
            <a: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4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-26714"/>
            <a:ext cx="8662863" cy="179953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物有本末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事有終始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知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所先後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近道矣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參研道學要精密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審問、慎思、明辨</a:t>
            </a:r>
            <a:endParaRPr lang="zh-TW" altLang="en-US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301625" y="1844824"/>
            <a:ext cx="8540750" cy="3539430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道的內涵</a:t>
            </a: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生生不息；人</a:t>
            </a: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自強不息</a:t>
            </a:r>
            <a:endParaRPr lang="en-US" altLang="zh-TW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要很清楚</a:t>
            </a:r>
            <a:r>
              <a:rPr lang="zh-TW" altLang="en-US" dirty="0" smtClean="0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</a:t>
            </a:r>
            <a:r>
              <a:rPr lang="en-US" altLang="zh-TW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本末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en-US" altLang="zh-TW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終始</a:t>
            </a:r>
            <a:r>
              <a:rPr lang="zh-TW" altLang="en-US" dirty="0" smtClean="0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」。</a:t>
            </a:r>
            <a:endParaRPr lang="en-US" altLang="zh-TW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生活、文化、生命教育的本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修身、辦道之本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以本開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，以終為始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本末倒置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德才、修辦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、短視近利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沒有高度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17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終極目標沒有訂定 選擇沒有對錯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目標沒有訂定帶來的隱憂 危機</a:t>
            </a: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活得很現實、似活在當下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煮蛙效應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目標不夠高明也可能比沒有目標帶來更大的災害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以讀經為例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博學的終點是甚麼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讀經典的終點是甚麼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教育培養的非是讀書人，乃是實踐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者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白水聖帝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讀經教育，如何落實以實踐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踐德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為博學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大量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讀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經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的終極目標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?(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324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600"/>
            <a:ext cx="8540750" cy="44291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一貫道的終極目標</a:t>
            </a: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如何建構 起點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301625" y="1125538"/>
            <a:ext cx="8540750" cy="4973637"/>
          </a:xfrm>
        </p:spPr>
        <p:txBody>
          <a:bodyPr>
            <a:normAutofit/>
          </a:bodyPr>
          <a:lstStyle/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白陽普渡才開始，前人輩大德者都不在了，天命如何傳承永續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大德敦化、就有道而正焉的境教或身教如何可能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師母歸空後各道場最關心的話題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正視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一貫道天命傳承的嚴肅問題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lvl="0"/>
            <a:r>
              <a:rPr lang="zh-TW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一貫道當培育如何的人才才能傳承永續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zh-TW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254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600"/>
            <a:ext cx="8540750" cy="44291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慈訓</a:t>
            </a: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忠義鼎 崇德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大精進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如何說</a:t>
            </a: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301625" y="1125538"/>
            <a:ext cx="8540750" cy="49736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21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2113</TotalTime>
  <Words>1952</Words>
  <Application>Microsoft Office PowerPoint</Application>
  <PresentationFormat>如螢幕大小 (4:3)</PresentationFormat>
  <Paragraphs>157</Paragraphs>
  <Slides>30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40" baseType="lpstr">
      <vt:lpstr>华文楷体</vt:lpstr>
      <vt:lpstr>微軟正黑體</vt:lpstr>
      <vt:lpstr>新細明體</vt:lpstr>
      <vt:lpstr>標楷體</vt:lpstr>
      <vt:lpstr>Arial</vt:lpstr>
      <vt:lpstr>Cambria</vt:lpstr>
      <vt:lpstr>Maiandra GD</vt:lpstr>
      <vt:lpstr>Wingdings</vt:lpstr>
      <vt:lpstr>Wingdings 2</vt:lpstr>
      <vt:lpstr>龍騰四海</vt:lpstr>
      <vt:lpstr>PowerPoint 簡報</vt:lpstr>
      <vt:lpstr>2018/03/11和美壇主班白水聖帝慈悲</vt:lpstr>
      <vt:lpstr>崇德學院的教育方向</vt:lpstr>
      <vt:lpstr>選擇左邊或是右邊才對? </vt:lpstr>
      <vt:lpstr>道場教育的目標是什麼? </vt:lpstr>
      <vt:lpstr>物有本末 事有終始 知所先後 近道矣 參研道學要精密~審問、慎思、明辨</vt:lpstr>
      <vt:lpstr>終極目標沒有訂定 選擇沒有對錯</vt:lpstr>
      <vt:lpstr>一貫道的終極目標?如何建構 起點 </vt:lpstr>
      <vt:lpstr>慈訓~忠義鼎 崇德大精進如何說?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決定道能否淵遠流長之要素?  </vt:lpstr>
      <vt:lpstr>崇德大精進 ~固本 1061231 台南濟德佛院 老師慈悲</vt:lpstr>
      <vt:lpstr>鞏固修辦理念　加強道場質量 中華民國一Ｏ六年十月廿二日　台南道場　濟德佛院</vt:lpstr>
      <vt:lpstr>辦道誠心就夠了嗎? </vt:lpstr>
      <vt:lpstr>博厚道場 邁向 高明道場 </vt:lpstr>
      <vt:lpstr>當今教育當局培育出傳承永續的人才嗎?  </vt:lpstr>
      <vt:lpstr>百年紮根圖強計畫 </vt:lpstr>
      <vt:lpstr>天時 道運:中國崛起                                           讀經風潮 VS 物質化 科技化的對反 </vt:lpstr>
      <vt:lpstr>結論</vt:lpstr>
      <vt:lpstr>結論</vt:lpstr>
      <vt:lpstr>結論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my0304</dc:creator>
  <cp:lastModifiedBy>謝 居憲</cp:lastModifiedBy>
  <cp:revision>165</cp:revision>
  <dcterms:created xsi:type="dcterms:W3CDTF">2017-08-04T13:59:06Z</dcterms:created>
  <dcterms:modified xsi:type="dcterms:W3CDTF">2018-03-24T12:50:06Z</dcterms:modified>
</cp:coreProperties>
</file>