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28"/>
  </p:notesMasterIdLst>
  <p:sldIdLst>
    <p:sldId id="256" r:id="rId2"/>
    <p:sldId id="278" r:id="rId3"/>
    <p:sldId id="257" r:id="rId4"/>
    <p:sldId id="258" r:id="rId5"/>
    <p:sldId id="259" r:id="rId6"/>
    <p:sldId id="260" r:id="rId7"/>
    <p:sldId id="279" r:id="rId8"/>
    <p:sldId id="290" r:id="rId9"/>
    <p:sldId id="291" r:id="rId10"/>
    <p:sldId id="262" r:id="rId11"/>
    <p:sldId id="263" r:id="rId12"/>
    <p:sldId id="280" r:id="rId13"/>
    <p:sldId id="282" r:id="rId14"/>
    <p:sldId id="292" r:id="rId15"/>
    <p:sldId id="293" r:id="rId16"/>
    <p:sldId id="283" r:id="rId17"/>
    <p:sldId id="284" r:id="rId18"/>
    <p:sldId id="281" r:id="rId19"/>
    <p:sldId id="285" r:id="rId20"/>
    <p:sldId id="286" r:id="rId21"/>
    <p:sldId id="287" r:id="rId22"/>
    <p:sldId id="288" r:id="rId23"/>
    <p:sldId id="270" r:id="rId24"/>
    <p:sldId id="294" r:id="rId25"/>
    <p:sldId id="272" r:id="rId26"/>
    <p:sldId id="276" r:id="rId2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80" autoAdjust="0"/>
  </p:normalViewPr>
  <p:slideViewPr>
    <p:cSldViewPr>
      <p:cViewPr varScale="1">
        <p:scale>
          <a:sx n="53" d="100"/>
          <a:sy n="53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08D02-97EF-4745-A26D-E4A396945668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B7CE-0D68-42E3-8059-458F467C6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27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起：遊戲的引入及鋪呈（利用故事、笑話、自我介紹</a:t>
            </a:r>
            <a:r>
              <a:rPr kumimoji="0" lang="en-US" altLang="zh-TW" sz="12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等先建立默契， 或是加以包裝，然後再帶入主題）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承：遊戲的主題與內容（利用固定的笑點及臨場的笑點）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轉：遊戲難度的加深及變化。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合：遊戲的結束（利用處罰、獎勵、愛的鼓勵、或介紹下一位帶領者 做結束）</a:t>
            </a:r>
            <a:endParaRPr kumimoji="0" lang="zh-TW" altLang="zh-TW" sz="1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8B7CE-0D68-42E3-8059-458F467C635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69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起：遊戲的引入及鋪呈（利用故事、笑話、自我介紹</a:t>
            </a:r>
            <a:r>
              <a:rPr kumimoji="0" lang="en-US" altLang="zh-TW" sz="12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等先建立默契， 或是加以包裝，然後再帶入主題）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承：遊戲的主題與內容（利用固定的笑點及臨場的笑點）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dirty="0" smtClean="0">
                <a:latin typeface="標楷體" pitchFamily="65" charset="-120"/>
                <a:ea typeface="標楷體" pitchFamily="65" charset="-120"/>
              </a:rPr>
              <a:t>轉：遊戲難度的加深及變化。 </a:t>
            </a:r>
            <a:endParaRPr kumimoji="0"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1200" smtClean="0">
                <a:latin typeface="標楷體" pitchFamily="65" charset="-120"/>
                <a:ea typeface="標楷體" pitchFamily="65" charset="-120"/>
              </a:rPr>
              <a:t>合：遊戲的結束（利用處罰、獎勵、愛的鼓勵、或介紹下一位帶領者 做結束）</a:t>
            </a:r>
            <a:endParaRPr kumimoji="0" lang="zh-TW" altLang="zh-TW" sz="1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8B7CE-0D68-42E3-8059-458F467C635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79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6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3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20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30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34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02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594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70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49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95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57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71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29E75-3080-4228-9933-1D30C91FEE0D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3E698-BB4A-457D-A6BE-99DA8A07E07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32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72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01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9BE13E-6BF6-4E4E-9E38-7BE296B6ACE0}" type="datetimeFigureOut">
              <a:rPr lang="zh-TW" altLang="en-US" smtClean="0"/>
              <a:pPr>
                <a:defRPr/>
              </a:pPr>
              <a:t>2018/3/25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C0D7F2-BF43-4C3B-B7B2-A7909959AE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0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 idx="4294967295"/>
          </p:nvPr>
        </p:nvSpPr>
        <p:spPr>
          <a:xfrm>
            <a:off x="755576" y="1412875"/>
            <a:ext cx="7497762" cy="1512888"/>
          </a:xfrm>
        </p:spPr>
        <p:txBody>
          <a:bodyPr/>
          <a:lstStyle/>
          <a:p>
            <a:pPr eaLnBrk="1" hangingPunct="1"/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親</a:t>
            </a:r>
            <a:r>
              <a:rPr lang="zh-TW" altLang="en-US" sz="8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子</a:t>
            </a:r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團康設計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-324544" y="2492896"/>
            <a:ext cx="749776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 algn="r" eaLnBrk="1" hangingPunct="1"/>
            <a:r>
              <a:rPr kumimoji="0"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張栩茹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683568" y="5517709"/>
            <a:ext cx="2304256" cy="4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 algn="ctr" eaLnBrk="1" hangingPunct="1"/>
            <a:r>
              <a:rPr kumimoji="0" lang="zh-TW" altLang="en-US" sz="1800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  <a:cs typeface="金梅海報書法字形"/>
              </a:rPr>
              <a:t>圖片取材至網路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087719"/>
            <a:ext cx="3635896" cy="2429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字方塊 1"/>
          <p:cNvSpPr txBox="1">
            <a:spLocks noChangeArrowheads="1"/>
          </p:cNvSpPr>
          <p:nvPr/>
        </p:nvSpPr>
        <p:spPr bwMode="auto">
          <a:xfrm>
            <a:off x="1835150" y="620713"/>
            <a:ext cx="568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6000" b="1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6000" b="1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kumimoji="0" lang="en-US" altLang="zh-TW" sz="6000" b="1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6000" b="1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團康類型：</a:t>
            </a:r>
          </a:p>
        </p:txBody>
      </p:sp>
      <p:sp>
        <p:nvSpPr>
          <p:cNvPr id="18434" name="文字方塊 3"/>
          <p:cNvSpPr txBox="1">
            <a:spLocks noChangeArrowheads="1"/>
          </p:cNvSpPr>
          <p:nvPr/>
        </p:nvSpPr>
        <p:spPr bwMode="auto">
          <a:xfrm>
            <a:off x="249238" y="1989138"/>
            <a:ext cx="88931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en-US" altLang="zh-TW" sz="48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kumimoji="0" lang="zh-TW" altLang="en-US" sz="4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帶動型</a:t>
            </a:r>
            <a:r>
              <a:rPr kumimoji="0" lang="zh-TW" altLang="en-US" sz="4800" dirty="0" smtClean="0">
                <a:latin typeface="標楷體" pitchFamily="65" charset="-120"/>
                <a:ea typeface="標楷體" pitchFamily="65" charset="-120"/>
              </a:rPr>
              <a:t>～</a:t>
            </a:r>
            <a:endParaRPr kumimoji="0" lang="en-US" altLang="zh-TW" sz="48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4400" dirty="0">
                <a:latin typeface="標楷體" pitchFamily="65" charset="-120"/>
                <a:ea typeface="標楷體" pitchFamily="65" charset="-120"/>
              </a:rPr>
              <a:t>通常是所有參與者配合帶領者的口令、動作來上下互動的</a:t>
            </a:r>
            <a:r>
              <a:rPr kumimoji="0" lang="zh-TW" altLang="en-US" sz="4400" dirty="0" smtClean="0">
                <a:latin typeface="標楷體" pitchFamily="65" charset="-120"/>
                <a:ea typeface="標楷體" pitchFamily="65" charset="-120"/>
              </a:rPr>
              <a:t>團康</a:t>
            </a:r>
            <a:r>
              <a:rPr kumimoji="0" lang="zh-TW" altLang="en-US" sz="4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kumimoji="0" lang="en-US" altLang="zh-TW" sz="4400" dirty="0">
                <a:latin typeface="標楷體" pitchFamily="65" charset="-120"/>
                <a:ea typeface="標楷體" pitchFamily="65" charset="-120"/>
              </a:rPr>
              <a:t>=&gt;</a:t>
            </a:r>
            <a:r>
              <a:rPr kumimoji="0" lang="zh-TW" altLang="en-US" sz="4400" u="sng" dirty="0">
                <a:latin typeface="標楷體" pitchFamily="65" charset="-120"/>
                <a:ea typeface="標楷體" pitchFamily="65" charset="-120"/>
              </a:rPr>
              <a:t>大小風吹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536" y="1196752"/>
            <a:ext cx="74168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2)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接觸型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：在活動的初期，藉肢體間的接觸及男女伙伴間的互動關係達 到化解尷尬的目的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。</a:t>
            </a:r>
            <a:endParaRPr kumimoji="0" lang="en-US" altLang="zh-TW" sz="4400" dirty="0" smtClean="0">
              <a:latin typeface="Constantia" pitchFamily="18" charset="0"/>
              <a:ea typeface="標楷體" pitchFamily="65" charset="-120"/>
            </a:endParaRPr>
          </a:p>
          <a:p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如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捕魚歌、</a:t>
            </a:r>
            <a:r>
              <a:rPr kumimoji="0" lang="zh-TW" altLang="en-US" sz="4400" u="sng" dirty="0">
                <a:latin typeface="Constantia" pitchFamily="18" charset="0"/>
                <a:ea typeface="標楷體" pitchFamily="65" charset="-120"/>
              </a:rPr>
              <a:t>捏麻糬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、伊比ㄚㄚ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257155"/>
            <a:ext cx="799288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捏麻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糬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全體向右轉，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將雙手搭在夥伴的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肩上。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訴學員我們要來教大家捏麻糬，所以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聽我的口號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說甚麼就說甚麼，我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麼就做甚麼。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帶領人喊口號：「請你跟我這樣說，請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我這樣做，如果你要吃麻糬，首先你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捏一捏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，捏一捏啊捏一捏，輕輕捏啊輕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，用力捏啊用力捏。」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帶領人喊口號：「正所謂君子報仇，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晚，現在就是報仇的時候，請轉身換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4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536" y="1196752"/>
            <a:ext cx="741682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3)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認識型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：讓所有伙伴能相互認識！如</a:t>
            </a:r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u="sng" dirty="0" smtClean="0">
                <a:latin typeface="Constantia" pitchFamily="18" charset="0"/>
                <a:ea typeface="標楷體" pitchFamily="65" charset="-120"/>
              </a:rPr>
              <a:t>口香糖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、我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有話要說、環遊世界找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朋友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、荷花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開</a:t>
            </a:r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4853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620688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口香糖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主持人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說「口香糖阿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口香糖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必須配合回答「黏哪裡阿黏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」。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主持人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下一個命令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左腳黏右腳，左手黏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地板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，此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就要依命令完成動作。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複一跟二的步驟。只需完成最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命令，當新的命令一下，只需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最新的命令， 上一個命令就不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遵守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3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16632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目設計範例：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黏左臉、右手黏右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右手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黏左臉、右臉黏肩膀。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腳黏右腳、左手黏地板。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右手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黏左膝、左手黏右腳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腳左手黏牆壁，右腳右手黏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地板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五個人頭黏一起，就分成很多組，可以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直接進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行下一個活動。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進階：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最後一次出題目，把你的右手黏在紅色衣服的人的頭上，這時候會造成一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片短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暫的混亂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，主持人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看狀況見 好就收。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89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536" y="1196752"/>
            <a:ext cx="74168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4)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反應型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：帶領者利用肢體與聲音的反應與伙伴達到互動的遊戲。如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=&gt; 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抓山、</a:t>
            </a:r>
            <a:r>
              <a:rPr kumimoji="0" lang="zh-TW" altLang="en-US" sz="4400" u="sng" dirty="0">
                <a:latin typeface="Constantia" pitchFamily="18" charset="0"/>
                <a:ea typeface="標楷體" pitchFamily="65" charset="-120"/>
              </a:rPr>
              <a:t>烏龜烏鴉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、手指操、親咚鏘、虹彩妹妹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12143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536" y="1196752"/>
            <a:ext cx="74168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5)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音樂型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：利用簡單的唱跳或是將遊戲結合音樂的團康。如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小毛驢、 螢火蟲、抓泥鰍、歡樂年華、或帶動唱（需要音樂播放， 如神鵰俠侶、一代女皇）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5988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708947"/>
            <a:ext cx="6678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捉泥鰍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池塘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裡水滿了 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也停了 </a:t>
            </a:r>
            <a:endParaRPr lang="en-US" altLang="zh-TW" sz="4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田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邊的稀泥裡到處是泥鰍 </a:t>
            </a:r>
            <a:endParaRPr lang="en-US" altLang="zh-TW" sz="4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我等著你 等著你捉泥鰍 </a:t>
            </a:r>
            <a:endParaRPr lang="en-US" altLang="zh-TW" sz="4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哥哥好不好 咱們去捉泥鰍 </a:t>
            </a:r>
            <a:endParaRPr lang="en-US" altLang="zh-TW" sz="4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小牛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的哥哥帶著他捉泥鰍 </a:t>
            </a:r>
            <a:endParaRPr lang="en-US" altLang="zh-TW" sz="4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哥哥好不好 咱們去捉泥鰍</a:t>
            </a:r>
          </a:p>
        </p:txBody>
      </p:sp>
    </p:spTree>
    <p:extLst>
      <p:ext uri="{BB962C8B-B14F-4D97-AF65-F5344CB8AC3E}">
        <p14:creationId xmlns:p14="http://schemas.microsoft.com/office/powerpoint/2010/main" val="17533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95536" y="1196752"/>
            <a:ext cx="741682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6)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表演型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：利用服務員或伙伴的表演達到歡樂互動的團康。如</a:t>
            </a:r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超級比一比、拱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豬、 白雪公主等、表演大猜謎。</a:t>
            </a:r>
          </a:p>
        </p:txBody>
      </p:sp>
    </p:spTree>
    <p:extLst>
      <p:ext uri="{BB962C8B-B14F-4D97-AF65-F5344CB8AC3E}">
        <p14:creationId xmlns:p14="http://schemas.microsoft.com/office/powerpoint/2010/main" val="3831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 idx="4294967295"/>
          </p:nvPr>
        </p:nvSpPr>
        <p:spPr>
          <a:xfrm>
            <a:off x="1646238" y="2060575"/>
            <a:ext cx="7497762" cy="2520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你認為</a:t>
            </a:r>
            <a:r>
              <a:rPr lang="en-US" altLang="zh-TW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/>
            </a:r>
            <a:br>
              <a:rPr lang="en-US" altLang="zh-TW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</a:br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團康是甚麼</a:t>
            </a:r>
            <a:r>
              <a:rPr lang="en-US" altLang="zh-TW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?</a:t>
            </a:r>
            <a:endParaRPr lang="zh-TW" altLang="en-US" sz="80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金梅海報書法字形"/>
            </a:endParaRPr>
          </a:p>
        </p:txBody>
      </p:sp>
      <p:pic>
        <p:nvPicPr>
          <p:cNvPr id="2050" name="Picture 2" descr="http://www.my-hiend.com/vbb/images/smilies/1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884" y="4365638"/>
            <a:ext cx="20859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 txBox="1">
            <a:spLocks/>
          </p:cNvSpPr>
          <p:nvPr/>
        </p:nvSpPr>
        <p:spPr bwMode="auto">
          <a:xfrm>
            <a:off x="6948884" y="6237311"/>
            <a:ext cx="2304256" cy="4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 algn="ctr" eaLnBrk="1" hangingPunct="1"/>
            <a:r>
              <a:rPr kumimoji="0" lang="zh-TW" altLang="en-US" sz="1800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  <a:cs typeface="金梅海報書法字形"/>
              </a:rPr>
              <a:t>圖片取材至網路</a:t>
            </a:r>
          </a:p>
        </p:txBody>
      </p:sp>
    </p:spTree>
    <p:extLst>
      <p:ext uri="{BB962C8B-B14F-4D97-AF65-F5344CB8AC3E}">
        <p14:creationId xmlns:p14="http://schemas.microsoft.com/office/powerpoint/2010/main" val="11344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23528" y="1700808"/>
            <a:ext cx="70567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7)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競賽（對抗）型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：利用分組的方式進行競賽或對抗的團康。如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拜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土地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公、支援前線、時代大轉輪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073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251520" y="1628800"/>
            <a:ext cx="70567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8)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攻砲臺型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：以指定或輪流等互攻方式的團康。如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=&gt;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愛的鼓勵大進擊、 蘿蔔蹲、玲瓏塔、明星大對抗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8798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23528" y="1700808"/>
            <a:ext cx="70567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400" dirty="0" smtClean="0">
                <a:latin typeface="Constantia" pitchFamily="18" charset="0"/>
                <a:ea typeface="標楷體" pitchFamily="65" charset="-120"/>
              </a:rPr>
              <a:t>(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9)</a:t>
            </a:r>
            <a:r>
              <a:rPr kumimoji="0" lang="zh-TW" altLang="en-US" sz="4400" b="1" dirty="0">
                <a:solidFill>
                  <a:srgbClr val="00B050"/>
                </a:solidFill>
                <a:latin typeface="Constantia" pitchFamily="18" charset="0"/>
                <a:ea typeface="標楷體" pitchFamily="65" charset="-120"/>
              </a:rPr>
              <a:t>其他型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：就是以上沒提到的。如相聲、笑話、魔術、團康劇、歌曲</a:t>
            </a:r>
            <a:r>
              <a:rPr kumimoji="0" lang="zh-TW" altLang="en-US" sz="4400" dirty="0" smtClean="0">
                <a:latin typeface="Constantia" pitchFamily="18" charset="0"/>
                <a:ea typeface="標楷體" pitchFamily="65" charset="-120"/>
              </a:rPr>
              <a:t>教唱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、處罰表演</a:t>
            </a:r>
            <a:r>
              <a:rPr kumimoji="0" lang="en-US" altLang="zh-TW" sz="4400" dirty="0">
                <a:latin typeface="Constantia" pitchFamily="18" charset="0"/>
                <a:ea typeface="標楷體" pitchFamily="65" charset="-120"/>
              </a:rPr>
              <a:t>…</a:t>
            </a:r>
            <a:r>
              <a:rPr kumimoji="0" lang="zh-TW" altLang="en-US" sz="4400" dirty="0">
                <a:latin typeface="Constantia" pitchFamily="18" charset="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0038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"/>
          <p:cNvSpPr>
            <a:spLocks noChangeArrowheads="1"/>
          </p:cNvSpPr>
          <p:nvPr/>
        </p:nvSpPr>
        <p:spPr bwMode="auto">
          <a:xfrm>
            <a:off x="251618" y="1133815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要讓團康帶領達到令人滿意的效果，需要事前投入許多準備與演練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一）事前的資料收集準備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符合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主題性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（二）活動的設計與安排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需注意適切性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（三）彩排及預設狀況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場地安全性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（四）臨場反應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工作分配與適才適任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（五）班級透過團康的帶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動師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生彼此之間能讓感情更融洽</a:t>
            </a:r>
          </a:p>
        </p:txBody>
      </p:sp>
      <p:sp>
        <p:nvSpPr>
          <p:cNvPr id="26626" name="文字方塊 2"/>
          <p:cNvSpPr txBox="1">
            <a:spLocks noChangeArrowheads="1"/>
          </p:cNvSpPr>
          <p:nvPr/>
        </p:nvSpPr>
        <p:spPr bwMode="auto">
          <a:xfrm>
            <a:off x="3132138" y="115888"/>
            <a:ext cx="2663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結　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2"/>
          <p:cNvSpPr txBox="1">
            <a:spLocks noChangeArrowheads="1"/>
          </p:cNvSpPr>
          <p:nvPr/>
        </p:nvSpPr>
        <p:spPr bwMode="auto">
          <a:xfrm>
            <a:off x="2843808" y="2636912"/>
            <a:ext cx="2663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kumimoji="0" lang="zh-TW" altLang="en-US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&amp;</a:t>
            </a:r>
            <a:r>
              <a:rPr kumimoji="0" lang="zh-TW" altLang="en-US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7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kumimoji="0" lang="zh-TW" altLang="en-US" sz="7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004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字方塊 1"/>
          <p:cNvSpPr txBox="1">
            <a:spLocks noChangeArrowheads="1"/>
          </p:cNvSpPr>
          <p:nvPr/>
        </p:nvSpPr>
        <p:spPr bwMode="auto">
          <a:xfrm>
            <a:off x="428625" y="182563"/>
            <a:ext cx="212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400" b="1" u="sng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補　充</a:t>
            </a:r>
          </a:p>
        </p:txBody>
      </p:sp>
      <p:sp>
        <p:nvSpPr>
          <p:cNvPr id="29698" name="文字方塊 2"/>
          <p:cNvSpPr txBox="1">
            <a:spLocks noChangeArrowheads="1"/>
          </p:cNvSpPr>
          <p:nvPr/>
        </p:nvSpPr>
        <p:spPr bwMode="auto">
          <a:xfrm>
            <a:off x="2800350" y="106363"/>
            <a:ext cx="3311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800" b="1">
                <a:latin typeface="標楷體" pitchFamily="65" charset="-120"/>
                <a:ea typeface="標楷體" pitchFamily="65" charset="-120"/>
              </a:rPr>
              <a:t>愛的鼓勵：</a:t>
            </a:r>
          </a:p>
        </p:txBody>
      </p:sp>
      <p:sp>
        <p:nvSpPr>
          <p:cNvPr id="29699" name="文字方塊 3"/>
          <p:cNvSpPr txBox="1">
            <a:spLocks noChangeArrowheads="1"/>
          </p:cNvSpPr>
          <p:nvPr/>
        </p:nvSpPr>
        <p:spPr bwMode="auto">
          <a:xfrm>
            <a:off x="250825" y="952500"/>
            <a:ext cx="84089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19238" indent="-1519238"/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愛的火花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－咻碰～伊呀伊伢喲</a:t>
            </a:r>
            <a:endParaRPr kumimoji="0"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1519238" indent="-1519238">
              <a:spcBef>
                <a:spcPct val="20000"/>
              </a:spcBef>
            </a:pPr>
            <a:r>
              <a:rPr kumimoji="0"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愛</a:t>
            </a:r>
            <a:r>
              <a:rPr kumimoji="0" lang="zh-TW" altLang="en-US" sz="40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龍</a:t>
            </a:r>
            <a:r>
              <a:rPr kumimoji="0" lang="zh-TW" altLang="en-US" sz="40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）的震撼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－</a:t>
            </a:r>
          </a:p>
          <a:p>
            <a:pPr marL="1519238" indent="-1519238"/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      腳踏愛的鼓勵（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12345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嘿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左手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12345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嘿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右手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1234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1234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12345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嘿雙手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kumimoji="0"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1341438" indent="-1341438">
              <a:spcBef>
                <a:spcPct val="30000"/>
              </a:spcBef>
            </a:pPr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愛的加油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－</a:t>
            </a:r>
          </a:p>
          <a:p>
            <a:pPr marL="1341438" indent="-1341438"/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     ○○我們一定支持你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遊戲中需要鼓勵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kumimoji="0"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字方塊 1"/>
          <p:cNvSpPr txBox="1">
            <a:spLocks noChangeArrowheads="1"/>
          </p:cNvSpPr>
          <p:nvPr/>
        </p:nvSpPr>
        <p:spPr bwMode="auto">
          <a:xfrm>
            <a:off x="428625" y="983173"/>
            <a:ext cx="212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400" b="1" u="sng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補　充</a:t>
            </a:r>
          </a:p>
        </p:txBody>
      </p:sp>
      <p:sp>
        <p:nvSpPr>
          <p:cNvPr id="35843" name="文字方塊 2"/>
          <p:cNvSpPr txBox="1">
            <a:spLocks noChangeArrowheads="1"/>
          </p:cNvSpPr>
          <p:nvPr/>
        </p:nvSpPr>
        <p:spPr bwMode="auto">
          <a:xfrm>
            <a:off x="2800350" y="906973"/>
            <a:ext cx="3311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800" b="1">
                <a:latin typeface="標楷體" pitchFamily="65" charset="-120"/>
                <a:ea typeface="標楷體" pitchFamily="65" charset="-120"/>
              </a:rPr>
              <a:t>愛的鼓勵：</a:t>
            </a:r>
          </a:p>
        </p:txBody>
      </p:sp>
      <p:sp>
        <p:nvSpPr>
          <p:cNvPr id="35844" name="文字方塊 3"/>
          <p:cNvSpPr txBox="1">
            <a:spLocks noChangeArrowheads="1"/>
          </p:cNvSpPr>
          <p:nvPr/>
        </p:nvSpPr>
        <p:spPr bwMode="auto">
          <a:xfrm>
            <a:off x="251618" y="1699061"/>
            <a:ext cx="84089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41438" indent="-1341438"/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愛</a:t>
            </a:r>
            <a:r>
              <a:rPr kumimoji="0"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優格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－</a:t>
            </a:r>
            <a:endParaRPr kumimoji="0" lang="zh-TW" altLang="en-US" sz="4000" dirty="0">
              <a:latin typeface="標楷體" pitchFamily="65" charset="-120"/>
              <a:ea typeface="標楷體" pitchFamily="65" charset="-120"/>
            </a:endParaRPr>
          </a:p>
          <a:p>
            <a:pPr marL="1341438" indent="-1341438"/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優（拍三下）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40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你好優（拍三下）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40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就像優格一樣優</a:t>
            </a: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40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愛你唷（比愛心）</a:t>
            </a:r>
            <a:endParaRPr kumimoji="0" lang="en-US" altLang="zh-TW" sz="4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rrowheads="1"/>
          </p:cNvSpPr>
          <p:nvPr/>
        </p:nvSpPr>
        <p:spPr bwMode="auto">
          <a:xfrm>
            <a:off x="452438" y="1268413"/>
            <a:ext cx="63357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團康的意義～</a:t>
            </a:r>
          </a:p>
        </p:txBody>
      </p:sp>
      <p:sp>
        <p:nvSpPr>
          <p:cNvPr id="14338" name="文字方塊 2"/>
          <p:cNvSpPr txBox="1">
            <a:spLocks noChangeArrowheads="1"/>
          </p:cNvSpPr>
          <p:nvPr/>
        </p:nvSpPr>
        <p:spPr bwMode="auto">
          <a:xfrm>
            <a:off x="1187450" y="2420938"/>
            <a:ext cx="698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000" b="1" dirty="0">
                <a:latin typeface="標楷體" pitchFamily="65" charset="-120"/>
                <a:ea typeface="標楷體" pitchFamily="65" charset="-120"/>
              </a:rPr>
              <a:t>使這個團體的每個人身心健康，心情快樂的活動</a:t>
            </a:r>
          </a:p>
        </p:txBody>
      </p: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390525" y="4052888"/>
            <a:ext cx="6340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團康的本質～</a:t>
            </a:r>
          </a:p>
        </p:txBody>
      </p:sp>
      <p:sp>
        <p:nvSpPr>
          <p:cNvPr id="14340" name="文字方塊 4"/>
          <p:cNvSpPr txBox="1">
            <a:spLocks noChangeArrowheads="1"/>
          </p:cNvSpPr>
          <p:nvPr/>
        </p:nvSpPr>
        <p:spPr bwMode="auto">
          <a:xfrm>
            <a:off x="1295400" y="5300663"/>
            <a:ext cx="676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000" b="1" dirty="0">
                <a:latin typeface="標楷體" pitchFamily="65" charset="-120"/>
                <a:ea typeface="標楷體" pitchFamily="65" charset="-120"/>
              </a:rPr>
              <a:t>健康不違背善良風俗的活動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rrowheads="1"/>
          </p:cNvSpPr>
          <p:nvPr/>
        </p:nvSpPr>
        <p:spPr bwMode="auto">
          <a:xfrm>
            <a:off x="1379538" y="684213"/>
            <a:ext cx="6338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團康的目的～</a:t>
            </a:r>
          </a:p>
        </p:txBody>
      </p:sp>
      <p:sp>
        <p:nvSpPr>
          <p:cNvPr id="15362" name="矩形 2"/>
          <p:cNvSpPr>
            <a:spLocks noChangeArrowheads="1"/>
          </p:cNvSpPr>
          <p:nvPr/>
        </p:nvSpPr>
        <p:spPr bwMode="auto">
          <a:xfrm>
            <a:off x="395288" y="1700213"/>
            <a:ext cx="806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>１、</a:t>
            </a:r>
            <a:r>
              <a:rPr kumimoji="0" lang="zh-TW" altLang="zh-TW" sz="3200" b="1" dirty="0">
                <a:latin typeface="標楷體" pitchFamily="65" charset="-120"/>
                <a:ea typeface="標楷體" pitchFamily="65" charset="-120"/>
              </a:rPr>
              <a:t>打破建制、化解隔閡、促進融洽</a:t>
            </a:r>
            <a:r>
              <a:rPr kumimoji="0" lang="en-US" altLang="zh-TW" sz="3200" b="1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zh-TW" sz="3200" b="1" dirty="0">
                <a:latin typeface="標楷體" pitchFamily="65" charset="-120"/>
                <a:ea typeface="標楷體" pitchFamily="65" charset="-120"/>
              </a:rPr>
              <a:t>填補</a:t>
            </a:r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zh-TW" sz="3200" b="1" dirty="0">
                <a:latin typeface="標楷體" pitchFamily="65" charset="-120"/>
                <a:ea typeface="標楷體" pitchFamily="65" charset="-120"/>
              </a:rPr>
              <a:t>活動流程的空檔</a:t>
            </a:r>
            <a:endParaRPr kumimoji="0"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395288" y="2905125"/>
            <a:ext cx="82089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２、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可以帶動氣氛，讓場面熱絡起來，讓彼</a:t>
            </a:r>
            <a: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此不熟的人增進感情</a:t>
            </a:r>
            <a:endParaRPr kumimoji="0"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矩形 4"/>
          <p:cNvSpPr>
            <a:spLocks noChangeArrowheads="1"/>
          </p:cNvSpPr>
          <p:nvPr/>
        </p:nvSpPr>
        <p:spPr bwMode="auto">
          <a:xfrm>
            <a:off x="395288" y="4149725"/>
            <a:ext cx="82089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>３、</a:t>
            </a:r>
            <a:r>
              <a:rPr kumimoji="0" lang="zh-TW" altLang="zh-TW" sz="3200" b="1" dirty="0">
                <a:latin typeface="標楷體" pitchFamily="65" charset="-120"/>
                <a:ea typeface="標楷體" pitchFamily="65" charset="-120"/>
              </a:rPr>
              <a:t>容易讓大家在短時間打成一片，消除彼</a:t>
            </a:r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200" b="1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zh-TW" sz="3200" b="1" dirty="0">
                <a:latin typeface="標楷體" pitchFamily="65" charset="-120"/>
                <a:ea typeface="標楷體" pitchFamily="65" charset="-120"/>
              </a:rPr>
              <a:t>此的疏離感，容易交到朋友</a:t>
            </a:r>
            <a:endParaRPr kumimoji="0"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395288" y="5373688"/>
            <a:ext cx="85947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４、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帶領者也可以學</a:t>
            </a:r>
            <a:r>
              <a:rPr kumimoji="0"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到，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包含：</a:t>
            </a:r>
            <a:r>
              <a:rPr kumimoji="0"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台風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、表達</a:t>
            </a:r>
            <a:r>
              <a:rPr kumimoji="0"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能</a:t>
            </a:r>
            <a:endParaRPr kumimoji="0"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力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、幽默感、氣氛營造、</a:t>
            </a:r>
            <a:r>
              <a:rPr kumimoji="0"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自我信心</a:t>
            </a:r>
            <a:r>
              <a:rPr kumimoji="0"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等等</a:t>
            </a:r>
            <a:r>
              <a:rPr kumimoji="0"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rrowheads="1"/>
          </p:cNvSpPr>
          <p:nvPr/>
        </p:nvSpPr>
        <p:spPr bwMode="auto">
          <a:xfrm>
            <a:off x="827088" y="563563"/>
            <a:ext cx="7880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6000" b="1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6000" b="1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6000" b="1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6000" b="1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帶領者應具備條件</a:t>
            </a:r>
          </a:p>
        </p:txBody>
      </p:sp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503238" y="1484313"/>
            <a:ext cx="83169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3600" dirty="0">
                <a:latin typeface="Constantia" pitchFamily="18" charset="0"/>
              </a:rPr>
              <a:t>    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１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應具有領導能力</a:t>
            </a: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２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主動性</a:t>
            </a: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３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男女皆可</a:t>
            </a: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４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風趣幽默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～平常就需培養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５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掌握全場氣氛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燈光、場地、音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樂、人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６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音量足、咬字清晰、肢體表情豐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富、遊戲規則解說清楚、教唱技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巧良好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rrowheads="1"/>
          </p:cNvSpPr>
          <p:nvPr/>
        </p:nvSpPr>
        <p:spPr bwMode="auto">
          <a:xfrm>
            <a:off x="323851" y="620713"/>
            <a:ext cx="80645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７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帶動對象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大人、青少年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-</a:t>
            </a:r>
            <a:br>
              <a:rPr kumimoji="0"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國、高中、小朋友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國小以下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講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話內容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正面、積極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８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考量學生心理層面</a:t>
            </a:r>
          </a:p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   1.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青少年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愛面子 怕出糗</a:t>
            </a:r>
          </a:p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    2.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小朋友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多獎勵 時間掌控</a:t>
            </a:r>
          </a:p>
          <a:p>
            <a:pPr marL="1165225" indent="-1165225"/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９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其他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 (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服裝、道具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壁報</a:t>
            </a:r>
            <a:r>
              <a:rPr kumimoji="0" lang="zh-TW" altLang="zh-TW" sz="36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投影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機</a:t>
            </a:r>
            <a:r>
              <a:rPr kumimoji="0" lang="zh-TW" altLang="zh-TW" sz="3600" dirty="0">
                <a:latin typeface="標楷體" pitchFamily="65" charset="-120"/>
                <a:ea typeface="標楷體" pitchFamily="65" charset="-120"/>
              </a:rPr>
              <a:t>、音樂、示範者等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 idx="4294967295"/>
          </p:nvPr>
        </p:nvSpPr>
        <p:spPr>
          <a:xfrm>
            <a:off x="1646238" y="1412875"/>
            <a:ext cx="7497762" cy="2519363"/>
          </a:xfrm>
        </p:spPr>
        <p:txBody>
          <a:bodyPr/>
          <a:lstStyle/>
          <a:p>
            <a:pPr eaLnBrk="1" hangingPunct="1"/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金梅海報書法字形"/>
              </a:rPr>
              <a:t>小小熱身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4572000" y="6309320"/>
            <a:ext cx="2304256" cy="4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微軟正黑體" pitchFamily="34" charset="-120"/>
              </a:defRPr>
            </a:lvl9pPr>
          </a:lstStyle>
          <a:p>
            <a:pPr algn="ctr" eaLnBrk="1" hangingPunct="1"/>
            <a:r>
              <a:rPr kumimoji="0" lang="zh-TW" altLang="en-US" sz="1800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  <a:cs typeface="金梅海報書法字形"/>
              </a:rPr>
              <a:t>圖片取材至網路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117223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4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1403648" y="2420888"/>
            <a:ext cx="71289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4125" indent="-1254125"/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起：遊戲的引入及鋪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呈</a:t>
            </a:r>
            <a:endParaRPr kumimoji="0"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承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：遊戲的主題與內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容</a:t>
            </a:r>
            <a:endParaRPr kumimoji="0"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轉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：遊戲難度的加深及變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化 </a:t>
            </a:r>
            <a:endParaRPr kumimoji="0"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合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</a:rPr>
              <a:t>：遊戲的結</a:t>
            </a:r>
            <a:r>
              <a:rPr kumimoji="0" lang="zh-TW" altLang="en-US" sz="4000" dirty="0" smtClean="0">
                <a:latin typeface="標楷體" pitchFamily="65" charset="-120"/>
                <a:ea typeface="標楷體" pitchFamily="65" charset="-120"/>
              </a:rPr>
              <a:t>束</a:t>
            </a:r>
            <a:endParaRPr kumimoji="0" lang="zh-TW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683568" y="1196752"/>
            <a:ext cx="63373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團康的內容及架構</a:t>
            </a:r>
          </a:p>
        </p:txBody>
      </p:sp>
    </p:spTree>
    <p:extLst>
      <p:ext uri="{BB962C8B-B14F-4D97-AF65-F5344CB8AC3E}">
        <p14:creationId xmlns:p14="http://schemas.microsoft.com/office/powerpoint/2010/main" val="40973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395536" y="1916832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用點線面的引導方式，邊示範邊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做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由淺入深，依步驟從簡單的開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始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不見得要有複雜的變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化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懂得整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隊變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換隊形，善用愛的鼓勵 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台上操控，台下帶動，整體帶</a:t>
            </a:r>
            <a:r>
              <a:rPr kumimoji="0" lang="zh-TW" altLang="en-US" sz="3600" dirty="0" smtClean="0">
                <a:latin typeface="標楷體" pitchFamily="65" charset="-120"/>
                <a:ea typeface="標楷體" pitchFamily="65" charset="-120"/>
              </a:rPr>
              <a:t>領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以強式帶動主，弱式帶動為輔 </a:t>
            </a:r>
            <a:endParaRPr kumimoji="0"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254125" indent="-1254125"/>
            <a:r>
              <a:rPr kumimoji="0"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kumimoji="0"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3600" dirty="0">
                <a:latin typeface="標楷體" pitchFamily="65" charset="-120"/>
                <a:ea typeface="標楷體" pitchFamily="65" charset="-120"/>
              </a:rPr>
              <a:t>善用地形地物，及群眾的心理</a:t>
            </a:r>
            <a:endParaRPr kumimoji="0"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251520" y="620688"/>
            <a:ext cx="84604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6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遊戲規則的講解及帶領</a:t>
            </a:r>
          </a:p>
        </p:txBody>
      </p:sp>
    </p:spTree>
    <p:extLst>
      <p:ext uri="{BB962C8B-B14F-4D97-AF65-F5344CB8AC3E}">
        <p14:creationId xmlns:p14="http://schemas.microsoft.com/office/powerpoint/2010/main" val="22814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1359</TotalTime>
  <Words>1687</Words>
  <Application>Microsoft Office PowerPoint</Application>
  <PresentationFormat>全屏显示(4:3)</PresentationFormat>
  <Paragraphs>121</Paragraphs>
  <Slides>26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標楷體</vt:lpstr>
      <vt:lpstr>微軟正黑體</vt:lpstr>
      <vt:lpstr>新細明體</vt:lpstr>
      <vt:lpstr>方正姚体</vt:lpstr>
      <vt:lpstr>华文新魏</vt:lpstr>
      <vt:lpstr>金梅海報書法字形</vt:lpstr>
      <vt:lpstr>Arial</vt:lpstr>
      <vt:lpstr>Calibri</vt:lpstr>
      <vt:lpstr>Constantia</vt:lpstr>
      <vt:lpstr>Trebuchet MS</vt:lpstr>
      <vt:lpstr>Wingdings 3</vt:lpstr>
      <vt:lpstr>平面</vt:lpstr>
      <vt:lpstr>親子團康設計</vt:lpstr>
      <vt:lpstr>你認為 團康是甚麼?</vt:lpstr>
      <vt:lpstr>PowerPoint 演示文稿</vt:lpstr>
      <vt:lpstr>PowerPoint 演示文稿</vt:lpstr>
      <vt:lpstr>PowerPoint 演示文稿</vt:lpstr>
      <vt:lpstr>PowerPoint 演示文稿</vt:lpstr>
      <vt:lpstr>小小熱身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團康理論</dc:title>
  <dc:creator>鄧禮珍</dc:creator>
  <cp:lastModifiedBy>Hsu Ju Chang</cp:lastModifiedBy>
  <cp:revision>82</cp:revision>
  <dcterms:created xsi:type="dcterms:W3CDTF">2012-09-03T11:55:01Z</dcterms:created>
  <dcterms:modified xsi:type="dcterms:W3CDTF">2018-03-25T03:01:28Z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(2)xjgAGhKn20orB6EjEb38m9rVkPMcy6TKkx3UBVhP7XwruSKdou0tlsL2OJkgYOpW+NVzdtUA
mZ4JrLF/60JA9mtBEIL3NyLwa/22FBwMShK+bR+QR+kYorrmFIIBzQMTMUrdxSzNDrzOdlAV
l3zpcAE+FwpaD86sj2IWAEjBOqe7ni36642PfGWBXoSN/5xGKXt2o7XsYnV0Yj/RccNj+wcS
MO9ZkpIdMw8Hs8GsDI</vt:lpwstr>
  </property>
  <property fmtid="{D5CDD505-2E9C-101B-9397-08002B2CF9AE}" pid="3" name="_2015_ms_pID_7253431">
    <vt:lpwstr>yLMjYBLttSJoInDQFzKNKKSiJOHeDByblZfx2eKJSYBXoWSdO/mJtU
guAkfufJCXmEfJCdwZahxMzFMjlJJek6tiyJ5Ej5dZGw8s34r3lv51eE8NkCoyPMljaCyuf7
tS7YtUQAcjAFqQgklxoJJIlRc6zoaXyYUtyH1mML4tfhOuvQ0Mxn4EYLUOCsqu7JeCSXXNIj
0BmnOmC/iBEJgVWO</vt:lpwstr>
  </property>
</Properties>
</file>