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handoutMasterIdLst>
    <p:handoutMasterId r:id="rId29"/>
  </p:handoutMasterIdLst>
  <p:sldIdLst>
    <p:sldId id="256" r:id="rId2"/>
    <p:sldId id="264" r:id="rId3"/>
    <p:sldId id="257" r:id="rId4"/>
    <p:sldId id="262" r:id="rId5"/>
    <p:sldId id="265" r:id="rId6"/>
    <p:sldId id="266" r:id="rId7"/>
    <p:sldId id="286" r:id="rId8"/>
    <p:sldId id="258" r:id="rId9"/>
    <p:sldId id="287" r:id="rId10"/>
    <p:sldId id="261" r:id="rId11"/>
    <p:sldId id="288" r:id="rId12"/>
    <p:sldId id="267" r:id="rId13"/>
    <p:sldId id="260" r:id="rId14"/>
    <p:sldId id="272" r:id="rId15"/>
    <p:sldId id="274" r:id="rId16"/>
    <p:sldId id="273" r:id="rId17"/>
    <p:sldId id="275" r:id="rId18"/>
    <p:sldId id="270" r:id="rId19"/>
    <p:sldId id="280" r:id="rId20"/>
    <p:sldId id="277" r:id="rId21"/>
    <p:sldId id="278" r:id="rId22"/>
    <p:sldId id="271" r:id="rId23"/>
    <p:sldId id="281" r:id="rId24"/>
    <p:sldId id="285" r:id="rId25"/>
    <p:sldId id="284" r:id="rId26"/>
    <p:sldId id="282" r:id="rId27"/>
    <p:sldId id="268" r:id="rId28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66"/>
    <a:srgbClr val="04DDE2"/>
    <a:srgbClr val="A845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3AF81-9773-419B-91D3-2993D5DBA189}" type="datetimeFigureOut">
              <a:rPr lang="zh-TW" altLang="en-US" smtClean="0"/>
              <a:pPr/>
              <a:t>2019/9/8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40D76-468C-4E06-98E7-FFB64E17F20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53" name="Group 49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4710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4710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0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1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1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1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1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1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711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1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1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1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1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2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712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4712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2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2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712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4712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2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2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712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4713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3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3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713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4713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3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3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713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4713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3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714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714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4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4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4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4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4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714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714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714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715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CE6601B-8B53-422A-B2AE-9818490F1165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4715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715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AD25BC-B22E-43EE-A8F9-5FBE5EDA2D5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056C5-6C69-4D81-BFA2-43AFC44AA96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98292-83F8-4E7C-A97B-DD1807D2963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BDFD9-C43D-4058-8C76-5A7D30B919C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0F618-BCEA-4776-B353-2A8C858B499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55A21-7D69-49F1-A016-FB407B2F3B3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B3C97-0C09-4C7C-9127-AC23C64F897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5633D-2660-4E58-871A-70B645FD84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B133EB-930E-4214-AFC6-A7E83DC7DB49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97E04-E684-4745-9028-51B1AA20016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4608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08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4608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08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08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608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4609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09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09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09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09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4609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4609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609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4609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grpSp>
          <p:nvGrpSpPr>
            <p:cNvPr id="4609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4610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610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4610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grpSp>
          <p:nvGrpSpPr>
            <p:cNvPr id="4610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4610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0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4611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4611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1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12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612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612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612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4612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新細明體" charset="-120"/>
              </a:defRPr>
            </a:lvl1pPr>
          </a:lstStyle>
          <a:p>
            <a:endParaRPr lang="zh-TW" altLang="en-US"/>
          </a:p>
        </p:txBody>
      </p:sp>
      <p:sp>
        <p:nvSpPr>
          <p:cNvPr id="4612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新細明體" charset="-120"/>
              </a:defRPr>
            </a:lvl1pPr>
          </a:lstStyle>
          <a:p>
            <a:fld id="{54AD082A-1481-4FDE-AC94-5FEB1948307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7158" y="-428652"/>
            <a:ext cx="8429684" cy="1857388"/>
          </a:xfrm>
        </p:spPr>
        <p:txBody>
          <a:bodyPr/>
          <a:lstStyle/>
          <a:p>
            <a:r>
              <a:rPr lang="zh-TW" altLang="en-US" sz="8000" b="0" dirty="0" smtClean="0">
                <a:solidFill>
                  <a:srgbClr val="7030A0"/>
                </a:solidFill>
                <a:latin typeface="華康少女文字W7" pitchFamily="81" charset="-120"/>
                <a:ea typeface="華康少女文字W7" pitchFamily="81" charset="-120"/>
              </a:rPr>
              <a:t>英文讀經教學分享</a:t>
            </a:r>
            <a:endParaRPr lang="zh-TW" altLang="en-US" sz="8000" b="0" dirty="0">
              <a:solidFill>
                <a:srgbClr val="7030A0"/>
              </a:solidFill>
              <a:latin typeface="華康少女文字W7" pitchFamily="81" charset="-120"/>
              <a:ea typeface="華康少女文字W7" pitchFamily="81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86116" y="5786454"/>
            <a:ext cx="6146800" cy="1485900"/>
          </a:xfrm>
        </p:spPr>
        <p:txBody>
          <a:bodyPr/>
          <a:lstStyle/>
          <a:p>
            <a:r>
              <a:rPr lang="zh-TW" altLang="en-US" sz="4800" dirty="0" smtClean="0">
                <a:solidFill>
                  <a:srgbClr val="0070C0"/>
                </a:solidFill>
              </a:rPr>
              <a:t>後學劉婕瀅   學習</a:t>
            </a:r>
            <a:endParaRPr lang="zh-TW" altLang="en-US" sz="4800" dirty="0">
              <a:solidFill>
                <a:srgbClr val="0070C0"/>
              </a:solidFill>
            </a:endParaRPr>
          </a:p>
        </p:txBody>
      </p:sp>
      <p:pic>
        <p:nvPicPr>
          <p:cNvPr id="4" name="圖片 3" descr="24.jpg"/>
          <p:cNvPicPr>
            <a:picLocks noChangeAspect="1"/>
          </p:cNvPicPr>
          <p:nvPr/>
        </p:nvPicPr>
        <p:blipFill>
          <a:blip r:embed="rId2" cstate="print"/>
          <a:srcRect l="935" t="12727" r="1869" b="12727"/>
          <a:stretch>
            <a:fillRect/>
          </a:stretch>
        </p:blipFill>
        <p:spPr>
          <a:xfrm>
            <a:off x="2786050" y="1500174"/>
            <a:ext cx="6072230" cy="42493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0"/>
            <a:ext cx="8243887" cy="1314450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0070C0"/>
                </a:solidFill>
              </a:rPr>
              <a:t>觸覺型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5800" b="1" dirty="0" smtClean="0">
                <a:solidFill>
                  <a:srgbClr val="FF0000"/>
                </a:solidFill>
              </a:rPr>
              <a:t>學習風格小撇步</a:t>
            </a:r>
            <a:endParaRPr lang="zh-TW" altLang="en-US" sz="5800" b="1" dirty="0">
              <a:solidFill>
                <a:srgbClr val="FF00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285688" y="1571612"/>
            <a:ext cx="8715468" cy="4500594"/>
          </a:xfrm>
        </p:spPr>
        <p:txBody>
          <a:bodyPr/>
          <a:lstStyle/>
          <a:p>
            <a:pPr marL="742950" indent="-742950"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1.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邊走邊看書或使用學習卡。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2.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在閱讀時指出正在閱讀的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文字。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3.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一邊閱讀一邊畫重點並做筆記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4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學習的空檔要起來動一動休息一下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5.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學習的時候實際動手做或參加角色扮演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 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的練習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6.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課後把筆記重新整理一遍。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4377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43887" cy="131445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66"/>
                </a:solidFill>
              </a:rPr>
              <a:t>一、英文讀經教學實例分享</a:t>
            </a:r>
            <a:r>
              <a:rPr lang="en-US" altLang="zh-TW" b="1" dirty="0" smtClean="0">
                <a:solidFill>
                  <a:srgbClr val="FF0066"/>
                </a:solidFill>
              </a:rPr>
              <a:t/>
            </a:r>
            <a:br>
              <a:rPr lang="en-US" altLang="zh-TW" b="1" dirty="0" smtClean="0">
                <a:solidFill>
                  <a:srgbClr val="FF0066"/>
                </a:solidFill>
              </a:rPr>
            </a:br>
            <a:r>
              <a:rPr lang="zh-TW" altLang="en-US" b="1" dirty="0" smtClean="0">
                <a:solidFill>
                  <a:srgbClr val="FF0066"/>
                </a:solidFill>
              </a:rPr>
              <a:t>    </a:t>
            </a:r>
            <a:r>
              <a:rPr lang="zh-TW" altLang="zh-TW" b="1" dirty="0" smtClean="0">
                <a:solidFill>
                  <a:srgbClr val="FF0066"/>
                </a:solidFill>
                <a:sym typeface="Wingdings 3"/>
              </a:rPr>
              <a:t></a:t>
            </a:r>
            <a:r>
              <a:rPr lang="zh-TW" altLang="en-US" b="1" dirty="0" smtClean="0">
                <a:solidFill>
                  <a:srgbClr val="FF0066"/>
                </a:solidFill>
                <a:sym typeface="Wingdings 3"/>
              </a:rPr>
              <a:t> </a:t>
            </a:r>
            <a:r>
              <a:rPr lang="zh-TW" altLang="en-US" b="1" dirty="0" smtClean="0">
                <a:solidFill>
                  <a:srgbClr val="FF0066"/>
                </a:solidFill>
              </a:rPr>
              <a:t>年齡層較</a:t>
            </a:r>
            <a:r>
              <a:rPr lang="zh-TW" altLang="en-US" b="1" dirty="0" smtClean="0">
                <a:solidFill>
                  <a:srgbClr val="0070C0"/>
                </a:solidFill>
              </a:rPr>
              <a:t>低</a:t>
            </a:r>
            <a:r>
              <a:rPr lang="zh-TW" altLang="en-US" b="1" dirty="0" smtClean="0">
                <a:solidFill>
                  <a:srgbClr val="FF0066"/>
                </a:solidFill>
              </a:rPr>
              <a:t>的學生</a:t>
            </a:r>
            <a:endParaRPr lang="zh-TW" altLang="en-US" dirty="0"/>
          </a:p>
        </p:txBody>
      </p:sp>
      <p:pic>
        <p:nvPicPr>
          <p:cNvPr id="4" name="內容版面配置區 3" descr="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86446" y="1785926"/>
            <a:ext cx="3140882" cy="4187843"/>
          </a:xfrm>
        </p:spPr>
      </p:pic>
      <p:sp>
        <p:nvSpPr>
          <p:cNvPr id="6" name="內容版面配置區 8"/>
          <p:cNvSpPr txBox="1">
            <a:spLocks/>
          </p:cNvSpPr>
          <p:nvPr/>
        </p:nvSpPr>
        <p:spPr bwMode="auto">
          <a:xfrm>
            <a:off x="142844" y="1714488"/>
            <a:ext cx="550072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zh-TW" altLang="en-US" sz="4800" b="1" kern="0" dirty="0" smtClean="0">
                <a:solidFill>
                  <a:srgbClr val="00B050"/>
                </a:solidFill>
                <a:latin typeface="+mn-lt"/>
              </a:rPr>
              <a:t>◎ 西勢國小</a:t>
            </a: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讀經班</a:t>
            </a:r>
            <a:endParaRPr kumimoji="0" lang="en-US" altLang="zh-TW" sz="4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en-US" altLang="zh-TW" sz="4000" b="1" kern="0" dirty="0" smtClean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1.</a:t>
            </a:r>
            <a:r>
              <a:rPr lang="zh-TW" altLang="en-US" sz="4000" b="1" kern="0" dirty="0" smtClean="0">
                <a:solidFill>
                  <a:srgbClr val="7030A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教材：英文常語舉要</a:t>
            </a:r>
            <a:endParaRPr lang="en-US" altLang="zh-TW" sz="4000" b="1" kern="0" dirty="0" smtClean="0">
              <a:solidFill>
                <a:srgbClr val="7030A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en-US" altLang="zh-TW" sz="4000" b="1" kern="0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2.</a:t>
            </a:r>
            <a:r>
              <a:rPr lang="zh-TW" altLang="en-US" sz="4000" b="1" kern="0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教學步驟：</a:t>
            </a:r>
            <a:endParaRPr lang="en-US" altLang="zh-TW" sz="4000" b="1" kern="0" dirty="0" smtClean="0">
              <a:solidFill>
                <a:srgbClr val="0070C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zh-TW" altLang="en-US" sz="4000" b="1" kern="0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點：單字 </a:t>
            </a:r>
            <a:r>
              <a:rPr lang="zh-TW" altLang="en-US" sz="4000" b="1" kern="0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閃示卡</a:t>
            </a:r>
            <a:endParaRPr lang="en-US" altLang="zh-TW" sz="4000" b="1" kern="0" dirty="0" smtClean="0">
              <a:solidFill>
                <a:srgbClr val="0070C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zh-TW" altLang="en-US" sz="4000" b="1" kern="0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線：句子 </a:t>
            </a:r>
            <a:r>
              <a:rPr lang="zh-TW" altLang="en-US" sz="4000" b="1" kern="0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海報</a:t>
            </a:r>
            <a:endParaRPr lang="en-US" altLang="zh-TW" sz="4000" b="1" kern="0" dirty="0" smtClean="0">
              <a:solidFill>
                <a:srgbClr val="0070C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zh-TW" altLang="en-US" sz="4000" b="1" kern="0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面：課文 </a:t>
            </a:r>
            <a:r>
              <a:rPr lang="zh-TW" altLang="en-US" sz="4000" b="1" kern="0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</a:t>
            </a:r>
            <a:r>
              <a:rPr lang="en-US" altLang="zh-TW" sz="4000" b="1" kern="0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Open book</a:t>
            </a:r>
            <a:endParaRPr lang="en-US" altLang="zh-TW" sz="4000" b="1" kern="0" dirty="0" smtClean="0">
              <a:solidFill>
                <a:srgbClr val="0070C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600" b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85776"/>
            <a:ext cx="8429652" cy="1314450"/>
          </a:xfrm>
        </p:spPr>
        <p:txBody>
          <a:bodyPr/>
          <a:lstStyle/>
          <a:p>
            <a:r>
              <a:rPr lang="en-US" altLang="zh-TW" sz="54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※</a:t>
            </a:r>
            <a:r>
              <a:rPr lang="zh-TW" altLang="en-US" sz="54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點：單字 </a:t>
            </a:r>
            <a:r>
              <a:rPr lang="zh-TW" altLang="en-US" sz="54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閃示卡</a:t>
            </a:r>
            <a:endParaRPr lang="zh-TW" altLang="en-US" sz="5400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1027_190903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23438"/>
          <a:stretch>
            <a:fillRect/>
          </a:stretch>
        </p:blipFill>
        <p:spPr>
          <a:xfrm>
            <a:off x="0" y="1142984"/>
            <a:ext cx="4572000" cy="5715016"/>
          </a:xfrm>
        </p:spPr>
      </p:pic>
      <p:pic>
        <p:nvPicPr>
          <p:cNvPr id="5" name="圖片 4" descr="20180105_190903_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142984"/>
            <a:ext cx="4571999" cy="5715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14450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※</a:t>
            </a:r>
            <a:r>
              <a:rPr lang="zh-TW" altLang="en-US" sz="48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點：單字 </a:t>
            </a:r>
            <a:r>
              <a:rPr lang="zh-TW" altLang="en-US" sz="48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</a:t>
            </a:r>
            <a:r>
              <a:rPr lang="zh-TW" altLang="en-US" sz="4800" b="1" dirty="0" smtClean="0">
                <a:solidFill>
                  <a:srgbClr val="FF0066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驗收、神來之槌</a:t>
            </a:r>
            <a:endParaRPr lang="zh-TW" altLang="en-US" sz="4800" dirty="0">
              <a:solidFill>
                <a:srgbClr val="FF0066"/>
              </a:solidFill>
            </a:endParaRPr>
          </a:p>
        </p:txBody>
      </p:sp>
      <p:pic>
        <p:nvPicPr>
          <p:cNvPr id="8" name="圖片 7" descr="106113熱烈的英文課程。_190903_0032.jpg"/>
          <p:cNvPicPr>
            <a:picLocks noChangeAspect="1"/>
          </p:cNvPicPr>
          <p:nvPr/>
        </p:nvPicPr>
        <p:blipFill>
          <a:blip r:embed="rId2" cstate="print"/>
          <a:srcRect l="18750"/>
          <a:stretch>
            <a:fillRect/>
          </a:stretch>
        </p:blipFill>
        <p:spPr>
          <a:xfrm>
            <a:off x="4500562" y="1071546"/>
            <a:ext cx="4643438" cy="5786454"/>
          </a:xfrm>
          <a:prstGeom prst="rect">
            <a:avLst/>
          </a:prstGeom>
        </p:spPr>
      </p:pic>
      <p:pic>
        <p:nvPicPr>
          <p:cNvPr id="9" name="圖片 8" descr="1061201_190903_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071546"/>
            <a:ext cx="4714876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85776"/>
            <a:ext cx="8429652" cy="1314450"/>
          </a:xfrm>
        </p:spPr>
        <p:txBody>
          <a:bodyPr/>
          <a:lstStyle/>
          <a:p>
            <a:r>
              <a:rPr lang="en-US" altLang="zh-TW" sz="60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※</a:t>
            </a:r>
            <a:r>
              <a:rPr lang="zh-TW" altLang="en-US" sz="60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線：句子 </a:t>
            </a:r>
            <a:r>
              <a:rPr lang="zh-TW" altLang="en-US" sz="60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海報</a:t>
            </a:r>
            <a:endParaRPr lang="zh-TW" altLang="en-US" sz="6000" dirty="0">
              <a:solidFill>
                <a:srgbClr val="0070C0"/>
              </a:solidFill>
            </a:endParaRPr>
          </a:p>
        </p:txBody>
      </p:sp>
      <p:pic>
        <p:nvPicPr>
          <p:cNvPr id="6" name="圖片 5" descr="20180511_190903_0030.jpg"/>
          <p:cNvPicPr>
            <a:picLocks noChangeAspect="1"/>
          </p:cNvPicPr>
          <p:nvPr/>
        </p:nvPicPr>
        <p:blipFill>
          <a:blip r:embed="rId2" cstate="print"/>
          <a:srcRect l="7812"/>
          <a:stretch>
            <a:fillRect/>
          </a:stretch>
        </p:blipFill>
        <p:spPr>
          <a:xfrm>
            <a:off x="0" y="1071546"/>
            <a:ext cx="4572000" cy="5786454"/>
          </a:xfrm>
          <a:prstGeom prst="rect">
            <a:avLst/>
          </a:prstGeom>
        </p:spPr>
      </p:pic>
      <p:pic>
        <p:nvPicPr>
          <p:cNvPr id="8" name="圖片 7" descr="1061201_190903_0012.jpg"/>
          <p:cNvPicPr>
            <a:picLocks noChangeAspect="1"/>
          </p:cNvPicPr>
          <p:nvPr/>
        </p:nvPicPr>
        <p:blipFill>
          <a:blip r:embed="rId3" cstate="print"/>
          <a:srcRect r="13636"/>
          <a:stretch>
            <a:fillRect/>
          </a:stretch>
        </p:blipFill>
        <p:spPr>
          <a:xfrm>
            <a:off x="4572000" y="1071546"/>
            <a:ext cx="4572000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14450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※</a:t>
            </a:r>
            <a:r>
              <a:rPr lang="zh-TW" altLang="en-US" sz="48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線：句子 </a:t>
            </a:r>
            <a:r>
              <a:rPr lang="zh-TW" altLang="en-US" sz="48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</a:t>
            </a:r>
            <a:r>
              <a:rPr lang="zh-TW" altLang="en-US" sz="4800" b="1" dirty="0" smtClean="0">
                <a:solidFill>
                  <a:srgbClr val="FF0066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驗收、默背句子</a:t>
            </a:r>
            <a:endParaRPr lang="zh-TW" altLang="en-US" sz="4800" dirty="0">
              <a:solidFill>
                <a:srgbClr val="FF0066"/>
              </a:solidFill>
            </a:endParaRPr>
          </a:p>
        </p:txBody>
      </p:sp>
      <p:pic>
        <p:nvPicPr>
          <p:cNvPr id="6" name="圖片 5" descr="20170421_190903_0005.jpg"/>
          <p:cNvPicPr>
            <a:picLocks noChangeAspect="1"/>
          </p:cNvPicPr>
          <p:nvPr/>
        </p:nvPicPr>
        <p:blipFill>
          <a:blip r:embed="rId2" cstate="print"/>
          <a:srcRect l="7031" r="20312"/>
          <a:stretch>
            <a:fillRect/>
          </a:stretch>
        </p:blipFill>
        <p:spPr>
          <a:xfrm>
            <a:off x="0" y="1071546"/>
            <a:ext cx="4599879" cy="5786454"/>
          </a:xfrm>
          <a:prstGeom prst="rect">
            <a:avLst/>
          </a:prstGeom>
        </p:spPr>
      </p:pic>
      <p:pic>
        <p:nvPicPr>
          <p:cNvPr id="7" name="圖片 6" descr="1061201_190903_0011.jpg"/>
          <p:cNvPicPr>
            <a:picLocks noChangeAspect="1"/>
          </p:cNvPicPr>
          <p:nvPr/>
        </p:nvPicPr>
        <p:blipFill>
          <a:blip r:embed="rId3" cstate="print"/>
          <a:srcRect l="8593" r="7812"/>
          <a:stretch>
            <a:fillRect/>
          </a:stretch>
        </p:blipFill>
        <p:spPr>
          <a:xfrm>
            <a:off x="4572000" y="1071546"/>
            <a:ext cx="4572000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43887" cy="131445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66"/>
                </a:solidFill>
              </a:rPr>
              <a:t>二、英文讀經教學實例分享</a:t>
            </a:r>
            <a:r>
              <a:rPr lang="en-US" altLang="zh-TW" b="1" dirty="0" smtClean="0">
                <a:solidFill>
                  <a:srgbClr val="FF0066"/>
                </a:solidFill>
              </a:rPr>
              <a:t/>
            </a:r>
            <a:br>
              <a:rPr lang="en-US" altLang="zh-TW" b="1" dirty="0" smtClean="0">
                <a:solidFill>
                  <a:srgbClr val="FF0066"/>
                </a:solidFill>
              </a:rPr>
            </a:br>
            <a:r>
              <a:rPr lang="zh-TW" altLang="en-US" b="1" dirty="0" smtClean="0">
                <a:solidFill>
                  <a:srgbClr val="FF0066"/>
                </a:solidFill>
              </a:rPr>
              <a:t>    </a:t>
            </a:r>
            <a:r>
              <a:rPr lang="zh-TW" altLang="zh-TW" b="1" dirty="0" smtClean="0">
                <a:solidFill>
                  <a:srgbClr val="FF0066"/>
                </a:solidFill>
                <a:sym typeface="Wingdings 3"/>
              </a:rPr>
              <a:t></a:t>
            </a:r>
            <a:r>
              <a:rPr lang="zh-TW" altLang="en-US" b="1" dirty="0" smtClean="0">
                <a:solidFill>
                  <a:srgbClr val="FF0066"/>
                </a:solidFill>
                <a:sym typeface="Wingdings 3"/>
              </a:rPr>
              <a:t> </a:t>
            </a:r>
            <a:r>
              <a:rPr lang="zh-TW" altLang="en-US" b="1" dirty="0" smtClean="0">
                <a:solidFill>
                  <a:srgbClr val="FF0066"/>
                </a:solidFill>
              </a:rPr>
              <a:t>年齡層較</a:t>
            </a:r>
            <a:r>
              <a:rPr lang="zh-TW" altLang="en-US" b="1" dirty="0" smtClean="0">
                <a:solidFill>
                  <a:srgbClr val="0070C0"/>
                </a:solidFill>
              </a:rPr>
              <a:t>低</a:t>
            </a:r>
            <a:r>
              <a:rPr lang="zh-TW" altLang="en-US" b="1" dirty="0" smtClean="0">
                <a:solidFill>
                  <a:srgbClr val="FF0066"/>
                </a:solidFill>
              </a:rPr>
              <a:t>的學生</a:t>
            </a:r>
            <a:endParaRPr lang="zh-TW" altLang="en-US" dirty="0"/>
          </a:p>
        </p:txBody>
      </p:sp>
      <p:sp>
        <p:nvSpPr>
          <p:cNvPr id="6" name="內容版面配置區 8"/>
          <p:cNvSpPr txBox="1">
            <a:spLocks/>
          </p:cNvSpPr>
          <p:nvPr/>
        </p:nvSpPr>
        <p:spPr bwMode="auto">
          <a:xfrm>
            <a:off x="142844" y="1643050"/>
            <a:ext cx="5500726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zh-TW" altLang="en-US" sz="4800" b="1" kern="0" dirty="0" smtClean="0">
                <a:solidFill>
                  <a:srgbClr val="00B050"/>
                </a:solidFill>
                <a:latin typeface="+mn-lt"/>
              </a:rPr>
              <a:t>◎ 正擎講堂</a:t>
            </a:r>
            <a:r>
              <a:rPr kumimoji="0" lang="zh-TW" alt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讀經班</a:t>
            </a:r>
            <a:endParaRPr kumimoji="0" lang="en-US" altLang="zh-TW" sz="4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en-US" altLang="zh-TW" sz="3600" b="1" kern="0" dirty="0" smtClean="0">
                <a:solidFill>
                  <a:srgbClr val="00206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1.</a:t>
            </a:r>
            <a:r>
              <a:rPr lang="zh-TW" altLang="en-US" sz="3600" b="1" kern="0" dirty="0" smtClean="0">
                <a:solidFill>
                  <a:srgbClr val="00206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教材：西方文化導讀</a:t>
            </a:r>
            <a:r>
              <a:rPr lang="en-US" altLang="zh-TW" sz="3600" b="1" kern="0" dirty="0" smtClean="0">
                <a:solidFill>
                  <a:srgbClr val="002060"/>
                </a:solidFill>
                <a:latin typeface="Batang"/>
                <a:ea typeface="Batang"/>
                <a:cs typeface="Arial Unicode MS" pitchFamily="34" charset="-120"/>
              </a:rPr>
              <a:t>Ⅰ</a:t>
            </a:r>
            <a:endParaRPr lang="en-US" altLang="zh-TW" sz="3600" b="1" kern="0" dirty="0" smtClean="0">
              <a:solidFill>
                <a:srgbClr val="00206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endParaRPr lang="en-US" altLang="zh-TW" sz="1200" b="1" kern="0" dirty="0" smtClean="0">
              <a:solidFill>
                <a:srgbClr val="00B0F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en-US" altLang="zh-TW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2.</a:t>
            </a:r>
            <a:r>
              <a:rPr lang="zh-TW" altLang="en-US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教學步驟：</a:t>
            </a:r>
            <a:endParaRPr lang="en-US" altLang="zh-TW" sz="4000" b="1" kern="0" dirty="0" smtClean="0">
              <a:solidFill>
                <a:srgbClr val="00B0F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zh-TW" altLang="en-US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點：單字 </a:t>
            </a:r>
            <a:r>
              <a:rPr lang="zh-TW" altLang="en-US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閃示卡</a:t>
            </a:r>
            <a:endParaRPr lang="en-US" altLang="zh-TW" sz="4000" b="1" kern="0" dirty="0" smtClean="0">
              <a:solidFill>
                <a:srgbClr val="00B0F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zh-TW" altLang="en-US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線：句子 </a:t>
            </a:r>
            <a:r>
              <a:rPr lang="zh-TW" altLang="en-US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海報</a:t>
            </a:r>
            <a:endParaRPr lang="en-US" altLang="zh-TW" sz="4000" b="1" kern="0" dirty="0" smtClean="0">
              <a:solidFill>
                <a:srgbClr val="00B0F0"/>
              </a:solidFill>
              <a:latin typeface="細明體" pitchFamily="49" charset="-120"/>
              <a:ea typeface="細明體" pitchFamily="49" charset="-120"/>
              <a:cs typeface="Arial Unicode MS" pitchFamily="34" charset="-120"/>
            </a:endParaRPr>
          </a:p>
          <a:p>
            <a:pPr marL="742950" lvl="0" indent="-742950" eaLnBrk="1" hangingPunct="1">
              <a:spcBef>
                <a:spcPct val="20000"/>
              </a:spcBef>
            </a:pPr>
            <a:r>
              <a:rPr lang="zh-TW" altLang="en-US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面：課文 </a:t>
            </a:r>
            <a:r>
              <a:rPr lang="zh-TW" altLang="en-US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</a:t>
            </a:r>
            <a:r>
              <a:rPr lang="en-US" altLang="zh-TW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Open </a:t>
            </a:r>
            <a:r>
              <a:rPr lang="en-US" altLang="zh-TW" sz="4000" b="1" kern="0" dirty="0" smtClean="0">
                <a:solidFill>
                  <a:srgbClr val="00B0F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book</a:t>
            </a: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圖片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72132" y="1857364"/>
            <a:ext cx="3357586" cy="376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85776"/>
            <a:ext cx="8429652" cy="1314450"/>
          </a:xfrm>
        </p:spPr>
        <p:txBody>
          <a:bodyPr/>
          <a:lstStyle/>
          <a:p>
            <a:r>
              <a:rPr lang="en-US" altLang="zh-TW" sz="54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※</a:t>
            </a:r>
            <a:r>
              <a:rPr lang="zh-TW" altLang="en-US" sz="54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點：單字 </a:t>
            </a:r>
            <a:r>
              <a:rPr lang="zh-TW" altLang="en-US" sz="54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閃示卡</a:t>
            </a:r>
            <a:endParaRPr lang="zh-TW" altLang="en-US" sz="5400" dirty="0">
              <a:solidFill>
                <a:srgbClr val="0070C0"/>
              </a:solidFill>
            </a:endParaRPr>
          </a:p>
        </p:txBody>
      </p:sp>
      <p:pic>
        <p:nvPicPr>
          <p:cNvPr id="9" name="內容版面配置區 8" descr="２０１９417_190903_0009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6444"/>
          <a:stretch>
            <a:fillRect/>
          </a:stretch>
        </p:blipFill>
        <p:spPr>
          <a:xfrm>
            <a:off x="571472" y="1071546"/>
            <a:ext cx="7929618" cy="55721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42844" y="0"/>
            <a:ext cx="8686800" cy="1214446"/>
          </a:xfrm>
        </p:spPr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Q1</a:t>
            </a:r>
            <a:r>
              <a:rPr lang="en-US" altLang="zh-TW" sz="5400" b="1" dirty="0" smtClean="0">
                <a:solidFill>
                  <a:srgbClr val="FF0000"/>
                </a:solidFill>
              </a:rPr>
              <a:t>:</a:t>
            </a:r>
            <a:r>
              <a:rPr lang="zh-TW" altLang="en-US" sz="5400" b="1" dirty="0" smtClean="0">
                <a:solidFill>
                  <a:srgbClr val="FF0000"/>
                </a:solidFill>
              </a:rPr>
              <a:t> 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讀經班加入</a:t>
            </a:r>
            <a:r>
              <a:rPr lang="en-US" altLang="zh-TW" sz="5000" b="1" dirty="0" smtClean="0">
                <a:solidFill>
                  <a:srgbClr val="FF0000"/>
                </a:solidFill>
              </a:rPr>
              <a:t>『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外文</a:t>
            </a:r>
            <a:r>
              <a:rPr lang="en-US" altLang="zh-TW" sz="5000" b="1" dirty="0" smtClean="0">
                <a:solidFill>
                  <a:srgbClr val="FF0000"/>
                </a:solidFill>
              </a:rPr>
              <a:t>』</a:t>
            </a:r>
            <a:r>
              <a:rPr lang="zh-TW" altLang="en-US" sz="5000" b="1" dirty="0" smtClean="0">
                <a:solidFill>
                  <a:srgbClr val="FF0000"/>
                </a:solidFill>
              </a:rPr>
              <a:t>讀經</a:t>
            </a:r>
            <a:r>
              <a:rPr lang="en-US" altLang="zh-TW" sz="5000" b="1" dirty="0" smtClean="0">
                <a:solidFill>
                  <a:srgbClr val="FF0000"/>
                </a:solidFill>
              </a:rPr>
              <a:t>?</a:t>
            </a:r>
            <a:endParaRPr lang="zh-TW" altLang="en-US" sz="5000" b="1" dirty="0">
              <a:solidFill>
                <a:srgbClr val="FF0000"/>
              </a:solidFill>
            </a:endParaRPr>
          </a:p>
        </p:txBody>
      </p:sp>
      <p:sp>
        <p:nvSpPr>
          <p:cNvPr id="5" name="內容版面配置區 8"/>
          <p:cNvSpPr txBox="1">
            <a:spLocks/>
          </p:cNvSpPr>
          <p:nvPr/>
        </p:nvSpPr>
        <p:spPr bwMode="auto">
          <a:xfrm>
            <a:off x="428596" y="1643050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</a:pPr>
            <a:endParaRPr kumimoji="0" lang="en-US" altLang="zh-TW" sz="60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600" b="1" dirty="0" smtClean="0">
              <a:solidFill>
                <a:srgbClr val="FF0000"/>
              </a:solidFill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600" b="1" dirty="0" smtClean="0">
              <a:solidFill>
                <a:srgbClr val="FF0000"/>
              </a:solidFill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600" b="1" dirty="0" smtClean="0">
              <a:solidFill>
                <a:srgbClr val="FF0000"/>
              </a:solidFill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600" b="1" dirty="0" smtClean="0">
              <a:solidFill>
                <a:srgbClr val="FF0000"/>
              </a:solidFill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600" b="1" dirty="0" smtClean="0">
              <a:solidFill>
                <a:srgbClr val="FF0000"/>
              </a:solidFill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200" dirty="0" smtClean="0"/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200" dirty="0" smtClean="0"/>
          </a:p>
        </p:txBody>
      </p:sp>
      <p:pic>
        <p:nvPicPr>
          <p:cNvPr id="9" name="圖片 8" descr="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428736"/>
            <a:ext cx="4000496" cy="5429264"/>
          </a:xfrm>
          <a:prstGeom prst="rect">
            <a:avLst/>
          </a:prstGeom>
        </p:spPr>
      </p:pic>
      <p:pic>
        <p:nvPicPr>
          <p:cNvPr id="6" name="圖片 5" descr="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428736"/>
            <a:ext cx="564357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14450"/>
          </a:xfrm>
        </p:spPr>
        <p:txBody>
          <a:bodyPr/>
          <a:lstStyle/>
          <a:p>
            <a:r>
              <a:rPr lang="en-US" altLang="zh-TW" sz="48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※</a:t>
            </a:r>
            <a:r>
              <a:rPr lang="zh-TW" altLang="en-US" sz="48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點：單字 </a:t>
            </a:r>
            <a:r>
              <a:rPr lang="zh-TW" altLang="en-US" sz="48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</a:t>
            </a:r>
            <a:r>
              <a:rPr lang="zh-TW" altLang="en-US" sz="4800" b="1" dirty="0" smtClean="0">
                <a:solidFill>
                  <a:srgbClr val="FF0066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驗收、神來之槌</a:t>
            </a:r>
            <a:endParaRPr lang="zh-TW" altLang="en-US" sz="4800" dirty="0">
              <a:solidFill>
                <a:srgbClr val="FF0066"/>
              </a:solidFill>
            </a:endParaRPr>
          </a:p>
        </p:txBody>
      </p:sp>
      <p:pic>
        <p:nvPicPr>
          <p:cNvPr id="5" name="圖片 4" descr="２０１９417_190903_0007.jpg"/>
          <p:cNvPicPr>
            <a:picLocks noChangeAspect="1"/>
          </p:cNvPicPr>
          <p:nvPr/>
        </p:nvPicPr>
        <p:blipFill>
          <a:blip r:embed="rId2" cstate="print"/>
          <a:srcRect r="17187"/>
          <a:stretch>
            <a:fillRect/>
          </a:stretch>
        </p:blipFill>
        <p:spPr>
          <a:xfrm>
            <a:off x="0" y="1214422"/>
            <a:ext cx="4786314" cy="5643578"/>
          </a:xfrm>
          <a:prstGeom prst="rect">
            <a:avLst/>
          </a:prstGeom>
        </p:spPr>
      </p:pic>
      <p:pic>
        <p:nvPicPr>
          <p:cNvPr id="10" name="圖片 9" descr="20190313正擎讀經班_190903_0041.jpg"/>
          <p:cNvPicPr>
            <a:picLocks noChangeAspect="1"/>
          </p:cNvPicPr>
          <p:nvPr/>
        </p:nvPicPr>
        <p:blipFill>
          <a:blip r:embed="rId3" cstate="print"/>
          <a:srcRect r="14844"/>
          <a:stretch>
            <a:fillRect/>
          </a:stretch>
        </p:blipFill>
        <p:spPr>
          <a:xfrm>
            <a:off x="4786314" y="1214422"/>
            <a:ext cx="4357686" cy="5643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-285776"/>
            <a:ext cx="8429652" cy="1314450"/>
          </a:xfrm>
        </p:spPr>
        <p:txBody>
          <a:bodyPr/>
          <a:lstStyle/>
          <a:p>
            <a:r>
              <a:rPr lang="en-US" altLang="zh-TW" sz="60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※</a:t>
            </a:r>
            <a:r>
              <a:rPr lang="zh-TW" altLang="en-US" sz="60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</a:rPr>
              <a:t> 線：句子 </a:t>
            </a:r>
            <a:r>
              <a:rPr lang="zh-TW" altLang="en-US" sz="6000" b="1" dirty="0" smtClean="0">
                <a:solidFill>
                  <a:srgbClr val="0070C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 海報</a:t>
            </a:r>
            <a:endParaRPr lang="zh-TW" altLang="en-US" sz="6000" dirty="0">
              <a:solidFill>
                <a:srgbClr val="0070C0"/>
              </a:solidFill>
            </a:endParaRPr>
          </a:p>
        </p:txBody>
      </p:sp>
      <p:pic>
        <p:nvPicPr>
          <p:cNvPr id="7" name="圖片 6" descr="２０１９417_190903_0006_0.jpg"/>
          <p:cNvPicPr>
            <a:picLocks noChangeAspect="1"/>
          </p:cNvPicPr>
          <p:nvPr/>
        </p:nvPicPr>
        <p:blipFill>
          <a:blip r:embed="rId2" cstate="print"/>
          <a:srcRect r="5468"/>
          <a:stretch>
            <a:fillRect/>
          </a:stretch>
        </p:blipFill>
        <p:spPr>
          <a:xfrm>
            <a:off x="357158" y="1000108"/>
            <a:ext cx="8501122" cy="56435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43887" cy="1314450"/>
          </a:xfrm>
        </p:spPr>
        <p:txBody>
          <a:bodyPr/>
          <a:lstStyle/>
          <a:p>
            <a:pPr algn="l"/>
            <a:r>
              <a:rPr lang="zh-TW" altLang="en-US" b="1" dirty="0" smtClean="0">
                <a:solidFill>
                  <a:srgbClr val="FF0066"/>
                </a:solidFill>
              </a:rPr>
              <a:t>三、英文讀經教學實例分享</a:t>
            </a:r>
            <a:r>
              <a:rPr lang="en-US" altLang="zh-TW" b="1" dirty="0" smtClean="0">
                <a:solidFill>
                  <a:srgbClr val="FF0066"/>
                </a:solidFill>
              </a:rPr>
              <a:t/>
            </a:r>
            <a:br>
              <a:rPr lang="en-US" altLang="zh-TW" b="1" dirty="0" smtClean="0">
                <a:solidFill>
                  <a:srgbClr val="FF0066"/>
                </a:solidFill>
              </a:rPr>
            </a:br>
            <a:r>
              <a:rPr lang="zh-TW" altLang="en-US" b="1" dirty="0" smtClean="0">
                <a:solidFill>
                  <a:srgbClr val="FF0066"/>
                </a:solidFill>
              </a:rPr>
              <a:t>    </a:t>
            </a:r>
            <a:r>
              <a:rPr lang="zh-TW" altLang="zh-TW" b="1" dirty="0" smtClean="0">
                <a:solidFill>
                  <a:srgbClr val="FF0066"/>
                </a:solidFill>
                <a:sym typeface="Wingdings 3"/>
              </a:rPr>
              <a:t></a:t>
            </a:r>
            <a:r>
              <a:rPr lang="zh-TW" altLang="en-US" b="1" dirty="0" smtClean="0">
                <a:solidFill>
                  <a:srgbClr val="FF0066"/>
                </a:solidFill>
                <a:sym typeface="Wingdings 3"/>
              </a:rPr>
              <a:t> </a:t>
            </a:r>
            <a:r>
              <a:rPr lang="zh-TW" altLang="en-US" b="1" dirty="0" smtClean="0">
                <a:solidFill>
                  <a:srgbClr val="FF0066"/>
                </a:solidFill>
              </a:rPr>
              <a:t>年齡層較</a:t>
            </a:r>
            <a:r>
              <a:rPr lang="zh-TW" altLang="en-US" b="1" dirty="0" smtClean="0">
                <a:solidFill>
                  <a:srgbClr val="0070C0"/>
                </a:solidFill>
              </a:rPr>
              <a:t>長</a:t>
            </a:r>
            <a:r>
              <a:rPr lang="zh-TW" altLang="en-US" b="1" dirty="0" smtClean="0">
                <a:solidFill>
                  <a:srgbClr val="FF0066"/>
                </a:solidFill>
              </a:rPr>
              <a:t>的學生</a:t>
            </a:r>
            <a:endParaRPr lang="zh-TW" altLang="en-US" dirty="0"/>
          </a:p>
        </p:txBody>
      </p:sp>
      <p:sp>
        <p:nvSpPr>
          <p:cNvPr id="6" name="內容版面配置區 8"/>
          <p:cNvSpPr txBox="1">
            <a:spLocks/>
          </p:cNvSpPr>
          <p:nvPr/>
        </p:nvSpPr>
        <p:spPr bwMode="auto">
          <a:xfrm>
            <a:off x="142844" y="1643050"/>
            <a:ext cx="857256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</a:pPr>
            <a:r>
              <a:rPr lang="zh-TW" altLang="en-US" sz="4800" b="1" kern="0" dirty="0" smtClean="0">
                <a:solidFill>
                  <a:srgbClr val="00B050"/>
                </a:solidFill>
                <a:latin typeface="+mn-lt"/>
              </a:rPr>
              <a:t>◎ 正和書院英文讀經夏令營</a:t>
            </a:r>
            <a:endParaRPr kumimoji="0" lang="en-US" altLang="zh-TW" sz="4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1" hangingPunct="1">
              <a:spcBef>
                <a:spcPct val="20000"/>
              </a:spcBef>
            </a:pPr>
            <a:endParaRPr lang="en-US" altLang="zh-TW" sz="1600" b="1" dirty="0" smtClean="0">
              <a:solidFill>
                <a:srgbClr val="0070C0"/>
              </a:solidFill>
            </a:endParaRPr>
          </a:p>
        </p:txBody>
      </p:sp>
      <p:pic>
        <p:nvPicPr>
          <p:cNvPr id="5" name="圖片 4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71744"/>
            <a:ext cx="3929090" cy="3693214"/>
          </a:xfrm>
          <a:prstGeom prst="rect">
            <a:avLst/>
          </a:prstGeom>
        </p:spPr>
      </p:pic>
      <p:pic>
        <p:nvPicPr>
          <p:cNvPr id="8" name="圖片 7" descr="78.jpg"/>
          <p:cNvPicPr>
            <a:picLocks noChangeAspect="1"/>
          </p:cNvPicPr>
          <p:nvPr/>
        </p:nvPicPr>
        <p:blipFill>
          <a:blip r:embed="rId3" cstate="print"/>
          <a:srcRect t="15254" b="13559"/>
          <a:stretch>
            <a:fillRect/>
          </a:stretch>
        </p:blipFill>
        <p:spPr>
          <a:xfrm>
            <a:off x="4929182" y="2928934"/>
            <a:ext cx="4214818" cy="2714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0"/>
            <a:ext cx="8243887" cy="1314450"/>
          </a:xfrm>
        </p:spPr>
        <p:txBody>
          <a:bodyPr/>
          <a:lstStyle/>
          <a:p>
            <a:r>
              <a:rPr lang="en-US" altLang="zh-TW" sz="6000" b="1" dirty="0" smtClean="0">
                <a:solidFill>
                  <a:srgbClr val="FF0000"/>
                </a:solidFill>
                <a:latin typeface="標楷體"/>
                <a:ea typeface="標楷體"/>
                <a:cs typeface="Arial Unicode MS" pitchFamily="34" charset="-120"/>
                <a:sym typeface="Wingdings 3"/>
              </a:rPr>
              <a:t>〜</a:t>
            </a:r>
            <a:r>
              <a:rPr lang="zh-TW" altLang="en-US" sz="6000" b="1" dirty="0" smtClean="0">
                <a:solidFill>
                  <a:srgbClr val="FF0000"/>
                </a:solidFill>
                <a:latin typeface="標楷體"/>
                <a:ea typeface="標楷體"/>
                <a:cs typeface="Arial Unicode MS" pitchFamily="34" charset="-120"/>
                <a:sym typeface="Wingdings 3"/>
              </a:rPr>
              <a:t> </a:t>
            </a:r>
            <a:r>
              <a:rPr lang="zh-TW" altLang="en-US" sz="6000" b="1" dirty="0" smtClean="0">
                <a:solidFill>
                  <a:srgbClr val="FF0000"/>
                </a:solidFill>
                <a:latin typeface="細明體" pitchFamily="49" charset="-120"/>
                <a:ea typeface="細明體" pitchFamily="49" charset="-120"/>
                <a:cs typeface="Arial Unicode MS" pitchFamily="34" charset="-120"/>
                <a:sym typeface="Wingdings 3"/>
              </a:rPr>
              <a:t>失敗經驗分享 </a:t>
            </a:r>
            <a:r>
              <a:rPr lang="en-US" altLang="zh-TW" sz="6000" b="1" dirty="0" smtClean="0">
                <a:solidFill>
                  <a:srgbClr val="FF0000"/>
                </a:solidFill>
                <a:latin typeface="標楷體"/>
                <a:ea typeface="標楷體"/>
                <a:cs typeface="Arial Unicode MS" pitchFamily="34" charset="-120"/>
                <a:sym typeface="Wingdings 3"/>
              </a:rPr>
              <a:t>〜</a:t>
            </a:r>
            <a:endParaRPr lang="zh-TW" altLang="en-US" sz="6000" dirty="0"/>
          </a:p>
        </p:txBody>
      </p:sp>
      <p:pic>
        <p:nvPicPr>
          <p:cNvPr id="4" name="內容版面配置區 3" descr="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9144000" cy="585794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3954" b="24071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814" t="6347" r="8446" b="3229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8"/>
          <p:cNvSpPr txBox="1">
            <a:spLocks/>
          </p:cNvSpPr>
          <p:nvPr/>
        </p:nvSpPr>
        <p:spPr bwMode="auto">
          <a:xfrm>
            <a:off x="214282" y="142852"/>
            <a:ext cx="807249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zh-TW" altLang="en-US" sz="6000" b="1" dirty="0" smtClean="0">
                <a:solidFill>
                  <a:srgbClr val="FF0066"/>
                </a:solidFill>
                <a:latin typeface="華康楷書體W5" pitchFamily="65" charset="-120"/>
                <a:ea typeface="華康楷書體W5" pitchFamily="65" charset="-120"/>
              </a:rPr>
              <a:t>「外文讀經」的基本前提是「中文讀經」</a:t>
            </a:r>
            <a:r>
              <a:rPr lang="zh-TW" altLang="en-US" sz="8000" b="1" dirty="0" smtClean="0">
                <a:solidFill>
                  <a:srgbClr val="FF0066"/>
                </a:solidFill>
                <a:latin typeface="華康楷書體W5" pitchFamily="65" charset="-120"/>
                <a:ea typeface="華康楷書體W5" pitchFamily="65" charset="-120"/>
              </a:rPr>
              <a:t>。</a:t>
            </a:r>
            <a:endParaRPr kumimoji="0" lang="en-US" altLang="zh-TW" sz="8000" b="1" i="0" u="none" strike="noStrike" kern="0" cap="none" spc="0" normalizeH="0" baseline="0" noProof="0" dirty="0" smtClean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華康楷書體W5" pitchFamily="65" charset="-120"/>
              <a:ea typeface="華康楷書體W5" pitchFamily="65" charset="-120"/>
            </a:endParaRPr>
          </a:p>
        </p:txBody>
      </p:sp>
      <p:pic>
        <p:nvPicPr>
          <p:cNvPr id="9" name="圖片 8" descr="36.jpg"/>
          <p:cNvPicPr>
            <a:picLocks noChangeAspect="1"/>
          </p:cNvPicPr>
          <p:nvPr/>
        </p:nvPicPr>
        <p:blipFill>
          <a:blip r:embed="rId2" cstate="print"/>
          <a:srcRect t="6154" b="7692"/>
          <a:stretch>
            <a:fillRect/>
          </a:stretch>
        </p:blipFill>
        <p:spPr>
          <a:xfrm>
            <a:off x="0" y="2428868"/>
            <a:ext cx="4071966" cy="4429132"/>
          </a:xfrm>
          <a:prstGeom prst="rect">
            <a:avLst/>
          </a:prstGeom>
        </p:spPr>
      </p:pic>
      <p:pic>
        <p:nvPicPr>
          <p:cNvPr id="10" name="圖片 9" descr="48.jpg"/>
          <p:cNvPicPr>
            <a:picLocks noChangeAspect="1"/>
          </p:cNvPicPr>
          <p:nvPr/>
        </p:nvPicPr>
        <p:blipFill>
          <a:blip r:embed="rId3" cstate="print"/>
          <a:srcRect b="7928"/>
          <a:stretch>
            <a:fillRect/>
          </a:stretch>
        </p:blipFill>
        <p:spPr>
          <a:xfrm>
            <a:off x="5929322" y="3286124"/>
            <a:ext cx="3071802" cy="3357586"/>
          </a:xfrm>
          <a:prstGeom prst="rect">
            <a:avLst/>
          </a:prstGeom>
        </p:spPr>
      </p:pic>
      <p:pic>
        <p:nvPicPr>
          <p:cNvPr id="12" name="圖片 11" descr="89.png"/>
          <p:cNvPicPr>
            <a:picLocks noChangeAspect="1"/>
          </p:cNvPicPr>
          <p:nvPr/>
        </p:nvPicPr>
        <p:blipFill>
          <a:blip r:embed="rId4" cstate="print"/>
          <a:srcRect t="28090"/>
          <a:stretch>
            <a:fillRect/>
          </a:stretch>
        </p:blipFill>
        <p:spPr>
          <a:xfrm>
            <a:off x="4143372" y="3500438"/>
            <a:ext cx="1857388" cy="26146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 descr="71.jpg"/>
          <p:cNvPicPr>
            <a:picLocks noChangeAspect="1"/>
          </p:cNvPicPr>
          <p:nvPr/>
        </p:nvPicPr>
        <p:blipFill>
          <a:blip r:embed="rId2" cstate="print"/>
          <a:srcRect l="7812" r="781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5800" b="1" dirty="0" smtClean="0">
                <a:solidFill>
                  <a:srgbClr val="FF0000"/>
                </a:solidFill>
              </a:rPr>
              <a:t>Q2:</a:t>
            </a:r>
            <a:r>
              <a:rPr lang="zh-TW" altLang="en-US" sz="5800" b="1" dirty="0" smtClean="0">
                <a:solidFill>
                  <a:srgbClr val="FF0000"/>
                </a:solidFill>
              </a:rPr>
              <a:t>讀經班學生年齡層</a:t>
            </a:r>
            <a:r>
              <a:rPr lang="en-US" altLang="zh-TW" sz="5800" b="1" dirty="0" smtClean="0">
                <a:solidFill>
                  <a:srgbClr val="FF0000"/>
                </a:solidFill>
              </a:rPr>
              <a:t>?</a:t>
            </a:r>
            <a:endParaRPr lang="zh-TW" altLang="en-US" sz="5800" b="1" dirty="0">
              <a:solidFill>
                <a:srgbClr val="FF00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642910" y="1643050"/>
            <a:ext cx="8072494" cy="4500594"/>
          </a:xfrm>
        </p:spPr>
        <p:txBody>
          <a:bodyPr/>
          <a:lstStyle/>
          <a:p>
            <a:pPr>
              <a:buNone/>
            </a:pPr>
            <a:r>
              <a:rPr lang="en-US" altLang="zh-TW" sz="4000" b="1" dirty="0" smtClean="0">
                <a:solidFill>
                  <a:srgbClr val="00B050"/>
                </a:solidFill>
              </a:rPr>
              <a:t>1.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zh-TW" sz="4000" b="1" dirty="0" smtClean="0">
                <a:solidFill>
                  <a:srgbClr val="00B050"/>
                </a:solidFill>
              </a:rPr>
              <a:t>0-3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歲  嬰幼兒</a:t>
            </a:r>
            <a:endParaRPr lang="en-US" altLang="zh-TW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00B050"/>
                </a:solidFill>
              </a:rPr>
              <a:t>2.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zh-TW" sz="4000" b="1" dirty="0" smtClean="0">
                <a:solidFill>
                  <a:srgbClr val="00B050"/>
                </a:solidFill>
              </a:rPr>
              <a:t>3-7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歲  幼稚園生</a:t>
            </a:r>
            <a:endParaRPr lang="en-US" altLang="zh-TW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00B050"/>
                </a:solidFill>
              </a:rPr>
              <a:t>3.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zh-TW" sz="4000" b="1" dirty="0" smtClean="0">
                <a:solidFill>
                  <a:srgbClr val="00B050"/>
                </a:solidFill>
              </a:rPr>
              <a:t>7-10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歲  國小低、中年級生</a:t>
            </a:r>
            <a:endParaRPr lang="en-US" altLang="zh-TW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FF0000"/>
                </a:solidFill>
              </a:rPr>
              <a:t>4.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 </a:t>
            </a:r>
            <a:r>
              <a:rPr lang="en-US" altLang="zh-TW" sz="4000" b="1" dirty="0" smtClean="0">
                <a:solidFill>
                  <a:srgbClr val="FF0000"/>
                </a:solidFill>
              </a:rPr>
              <a:t>10-12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歲  國小高年級生</a:t>
            </a:r>
            <a:endParaRPr lang="en-US" altLang="zh-TW" sz="4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00B050"/>
                </a:solidFill>
              </a:rPr>
              <a:t>5.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zh-TW" sz="4000" b="1" dirty="0" smtClean="0">
                <a:solidFill>
                  <a:srgbClr val="00B050"/>
                </a:solidFill>
              </a:rPr>
              <a:t>12-15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歲  國中生</a:t>
            </a:r>
            <a:endParaRPr lang="en-US" altLang="zh-TW" sz="40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altLang="zh-TW" sz="4000" b="1" dirty="0" smtClean="0">
                <a:solidFill>
                  <a:srgbClr val="00B050"/>
                </a:solidFill>
              </a:rPr>
              <a:t>6.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 </a:t>
            </a:r>
            <a:r>
              <a:rPr lang="en-US" altLang="zh-TW" sz="4000" b="1" dirty="0" smtClean="0">
                <a:solidFill>
                  <a:srgbClr val="00B050"/>
                </a:solidFill>
              </a:rPr>
              <a:t>16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歲以上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/>
                <a:ea typeface="標楷體"/>
              </a:rPr>
              <a:t>〜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  高中生</a:t>
            </a:r>
            <a:r>
              <a:rPr lang="en-US" altLang="zh-TW" sz="4000" b="1" dirty="0" smtClean="0">
                <a:solidFill>
                  <a:srgbClr val="00B050"/>
                </a:solidFill>
                <a:latin typeface="標楷體"/>
                <a:ea typeface="標楷體"/>
              </a:rPr>
              <a:t>〜</a:t>
            </a:r>
            <a:r>
              <a:rPr lang="zh-TW" altLang="en-US" sz="4000" b="1" dirty="0" smtClean="0">
                <a:solidFill>
                  <a:srgbClr val="00B050"/>
                </a:solidFill>
              </a:rPr>
              <a:t> </a:t>
            </a:r>
            <a:endParaRPr lang="zh-TW" altLang="en-US" sz="40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 descr="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08.jpg"/>
          <p:cNvPicPr>
            <a:picLocks noChangeAspect="1"/>
          </p:cNvPicPr>
          <p:nvPr/>
        </p:nvPicPr>
        <p:blipFill>
          <a:blip r:embed="rId2" cstate="print"/>
          <a:srcRect t="6893" b="662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0"/>
            <a:ext cx="8243887" cy="1314450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0070C0"/>
                </a:solidFill>
              </a:rPr>
              <a:t>視覺型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5800" b="1" dirty="0" smtClean="0">
                <a:solidFill>
                  <a:srgbClr val="FF0000"/>
                </a:solidFill>
              </a:rPr>
              <a:t>學習風格小撇步</a:t>
            </a:r>
            <a:endParaRPr lang="zh-TW" altLang="en-US" sz="5800" b="1" dirty="0">
              <a:solidFill>
                <a:srgbClr val="FF00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285688" y="1571612"/>
            <a:ext cx="8858312" cy="4500594"/>
          </a:xfrm>
        </p:spPr>
        <p:txBody>
          <a:bodyPr/>
          <a:lstStyle/>
          <a:p>
            <a:pPr marL="742950" indent="-742950"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1.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使用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圖像、概念構圖和時間線型表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輔助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 marL="742950" indent="-742950">
              <a:buNone/>
            </a:pP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  學習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，例如：照片、地圖、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圖表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…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等。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2.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使用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DVD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、收音機、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影片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…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3.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在上課前先把課文閱讀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一遍。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4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在課文或筆記上畫重點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，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並用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顏色組織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  分類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5.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用畫圖或製作學習卡來幫助記憶。</a:t>
            </a:r>
            <a:endParaRPr lang="en-US" altLang="zh-TW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0000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0"/>
            <a:ext cx="8243887" cy="1314450"/>
          </a:xfrm>
        </p:spPr>
        <p:txBody>
          <a:bodyPr/>
          <a:lstStyle/>
          <a:p>
            <a:r>
              <a:rPr lang="zh-TW" altLang="en-US" sz="6600" b="1" dirty="0" smtClean="0">
                <a:solidFill>
                  <a:srgbClr val="0070C0"/>
                </a:solidFill>
              </a:rPr>
              <a:t>聽</a:t>
            </a:r>
            <a:r>
              <a:rPr lang="zh-TW" altLang="en-US" sz="6600" b="1" dirty="0" smtClean="0">
                <a:solidFill>
                  <a:srgbClr val="0070C0"/>
                </a:solidFill>
              </a:rPr>
              <a:t>覺型</a:t>
            </a:r>
            <a:r>
              <a:rPr lang="zh-TW" altLang="en-US" sz="2000" b="1" dirty="0" smtClean="0">
                <a:solidFill>
                  <a:srgbClr val="0070C0"/>
                </a:solidFill>
              </a:rPr>
              <a:t>   </a:t>
            </a:r>
            <a:r>
              <a:rPr lang="zh-TW" altLang="en-US" sz="5800" b="1" dirty="0" smtClean="0">
                <a:solidFill>
                  <a:srgbClr val="FF0000"/>
                </a:solidFill>
              </a:rPr>
              <a:t>學習風格小撇步</a:t>
            </a:r>
            <a:endParaRPr lang="zh-TW" altLang="en-US" sz="5800" b="1" dirty="0">
              <a:solidFill>
                <a:srgbClr val="FF0000"/>
              </a:solidFill>
            </a:endParaRPr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142844" y="1428736"/>
            <a:ext cx="8858312" cy="4500594"/>
          </a:xfrm>
        </p:spPr>
        <p:txBody>
          <a:bodyPr/>
          <a:lstStyle/>
          <a:p>
            <a:pPr marL="742950" indent="-742950"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1.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將課文大聲唸出來。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2.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將上課內容錄音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，使用零碎時間學習。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3.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上課時坐在你能夠聽得很清楚的位置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4</a:t>
            </a:r>
            <a:r>
              <a:rPr lang="en-US" altLang="zh-TW" sz="3600" b="1" dirty="0" smtClean="0">
                <a:solidFill>
                  <a:srgbClr val="002060"/>
                </a:solidFill>
              </a:rPr>
              <a:t>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學習時避免有雜音干擾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5.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自問自答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，把問題及答案說出來。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6.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利用有押韻的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口訣或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諧音幫助記憶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altLang="zh-TW" sz="3600" b="1" dirty="0" smtClean="0">
                <a:solidFill>
                  <a:srgbClr val="002060"/>
                </a:solidFill>
              </a:rPr>
              <a:t>7.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講解一次之後，請學生覆誦一次，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有助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zh-TW" altLang="en-US" sz="3600" b="1" dirty="0" smtClean="0">
                <a:solidFill>
                  <a:srgbClr val="002060"/>
                </a:solidFill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   增加</a:t>
            </a:r>
            <a:r>
              <a:rPr lang="zh-TW" altLang="en-US" sz="3600" b="1" dirty="0" smtClean="0">
                <a:solidFill>
                  <a:srgbClr val="002060"/>
                </a:solidFill>
              </a:rPr>
              <a:t>記憶力。</a:t>
            </a:r>
            <a:endParaRPr lang="en-US" altLang="zh-TW" sz="36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en-US" altLang="zh-TW" sz="3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loons">
  <a:themeElements>
    <a:clrScheme name="Office 佈景主題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Office 佈景主題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佈景主題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佈景主題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佈景主題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1105</TotalTime>
  <Words>522</Words>
  <Application>Microsoft Office PowerPoint</Application>
  <PresentationFormat>如螢幕大小 (4:3)</PresentationFormat>
  <Paragraphs>67</Paragraphs>
  <Slides>27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Balloons</vt:lpstr>
      <vt:lpstr>英文讀經教學分享</vt:lpstr>
      <vt:lpstr>Q1: 讀經班加入『外文』讀經?</vt:lpstr>
      <vt:lpstr>Q2:讀經班學生年齡層?</vt:lpstr>
      <vt:lpstr>投影片 4</vt:lpstr>
      <vt:lpstr>投影片 5</vt:lpstr>
      <vt:lpstr>投影片 6</vt:lpstr>
      <vt:lpstr>視覺型   學習風格小撇步</vt:lpstr>
      <vt:lpstr>投影片 8</vt:lpstr>
      <vt:lpstr>聽覺型   學習風格小撇步</vt:lpstr>
      <vt:lpstr>投影片 10</vt:lpstr>
      <vt:lpstr>觸覺型   學習風格小撇步</vt:lpstr>
      <vt:lpstr>投影片 12</vt:lpstr>
      <vt:lpstr>一、英文讀經教學實例分享      年齡層較低的學生</vt:lpstr>
      <vt:lpstr>※ 點：單字  閃示卡</vt:lpstr>
      <vt:lpstr>※點：單字  驗收、神來之槌</vt:lpstr>
      <vt:lpstr>※ 線：句子  海報</vt:lpstr>
      <vt:lpstr>※線：句子  驗收、默背句子</vt:lpstr>
      <vt:lpstr>二、英文讀經教學實例分享      年齡層較低的學生</vt:lpstr>
      <vt:lpstr>※ 點：單字  閃示卡</vt:lpstr>
      <vt:lpstr>※點：單字  驗收、神來之槌</vt:lpstr>
      <vt:lpstr>※ 線：句子  海報</vt:lpstr>
      <vt:lpstr>三、英文讀經教學實例分享      年齡層較長的學生</vt:lpstr>
      <vt:lpstr>〜 失敗經驗分享 〜</vt:lpstr>
      <vt:lpstr>投影片 24</vt:lpstr>
      <vt:lpstr>投影片 25</vt:lpstr>
      <vt:lpstr>投影片 26</vt:lpstr>
      <vt:lpstr>投影片 27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sally liu</dc:creator>
  <cp:lastModifiedBy>sally liu</cp:lastModifiedBy>
  <cp:revision>195</cp:revision>
  <cp:lastPrinted>1601-01-01T00:00:00Z</cp:lastPrinted>
  <dcterms:created xsi:type="dcterms:W3CDTF">2018-08-30T07:19:08Z</dcterms:created>
  <dcterms:modified xsi:type="dcterms:W3CDTF">2019-09-08T02:03:17Z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