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9" r:id="rId2"/>
    <p:sldMasterId id="2147483854" r:id="rId3"/>
    <p:sldMasterId id="2147483892" r:id="rId4"/>
    <p:sldMasterId id="2147483904" r:id="rId5"/>
  </p:sldMasterIdLst>
  <p:notesMasterIdLst>
    <p:notesMasterId r:id="rId101"/>
  </p:notesMasterIdLst>
  <p:handoutMasterIdLst>
    <p:handoutMasterId r:id="rId102"/>
  </p:handoutMasterIdLst>
  <p:sldIdLst>
    <p:sldId id="262" r:id="rId6"/>
    <p:sldId id="596" r:id="rId7"/>
    <p:sldId id="599" r:id="rId8"/>
    <p:sldId id="490" r:id="rId9"/>
    <p:sldId id="612" r:id="rId10"/>
    <p:sldId id="613" r:id="rId11"/>
    <p:sldId id="573" r:id="rId12"/>
    <p:sldId id="575" r:id="rId13"/>
    <p:sldId id="603" r:id="rId14"/>
    <p:sldId id="576" r:id="rId15"/>
    <p:sldId id="533" r:id="rId16"/>
    <p:sldId id="604" r:id="rId17"/>
    <p:sldId id="534" r:id="rId18"/>
    <p:sldId id="491" r:id="rId19"/>
    <p:sldId id="444" r:id="rId20"/>
    <p:sldId id="500" r:id="rId21"/>
    <p:sldId id="578" r:id="rId22"/>
    <p:sldId id="580" r:id="rId23"/>
    <p:sldId id="502" r:id="rId24"/>
    <p:sldId id="498" r:id="rId25"/>
    <p:sldId id="309" r:id="rId26"/>
    <p:sldId id="475" r:id="rId27"/>
    <p:sldId id="477" r:id="rId28"/>
    <p:sldId id="478" r:id="rId29"/>
    <p:sldId id="480" r:id="rId30"/>
    <p:sldId id="481" r:id="rId31"/>
    <p:sldId id="307" r:id="rId32"/>
    <p:sldId id="471" r:id="rId33"/>
    <p:sldId id="472" r:id="rId34"/>
    <p:sldId id="473" r:id="rId35"/>
    <p:sldId id="494" r:id="rId36"/>
    <p:sldId id="483" r:id="rId37"/>
    <p:sldId id="484" r:id="rId38"/>
    <p:sldId id="485" r:id="rId39"/>
    <p:sldId id="486" r:id="rId40"/>
    <p:sldId id="487" r:id="rId41"/>
    <p:sldId id="391" r:id="rId42"/>
    <p:sldId id="388" r:id="rId43"/>
    <p:sldId id="536" r:id="rId44"/>
    <p:sldId id="539" r:id="rId45"/>
    <p:sldId id="546" r:id="rId46"/>
    <p:sldId id="542" r:id="rId47"/>
    <p:sldId id="443" r:id="rId48"/>
    <p:sldId id="437" r:id="rId49"/>
    <p:sldId id="565" r:id="rId50"/>
    <p:sldId id="558" r:id="rId51"/>
    <p:sldId id="559" r:id="rId52"/>
    <p:sldId id="561" r:id="rId53"/>
    <p:sldId id="562" r:id="rId54"/>
    <p:sldId id="563" r:id="rId55"/>
    <p:sldId id="605" r:id="rId56"/>
    <p:sldId id="401" r:id="rId57"/>
    <p:sldId id="400" r:id="rId58"/>
    <p:sldId id="548" r:id="rId59"/>
    <p:sldId id="566" r:id="rId60"/>
    <p:sldId id="549" r:id="rId61"/>
    <p:sldId id="550" r:id="rId62"/>
    <p:sldId id="551" r:id="rId63"/>
    <p:sldId id="552" r:id="rId64"/>
    <p:sldId id="553" r:id="rId65"/>
    <p:sldId id="554" r:id="rId66"/>
    <p:sldId id="555" r:id="rId67"/>
    <p:sldId id="556" r:id="rId68"/>
    <p:sldId id="514" r:id="rId69"/>
    <p:sldId id="447" r:id="rId70"/>
    <p:sldId id="515" r:id="rId71"/>
    <p:sldId id="516" r:id="rId72"/>
    <p:sldId id="517" r:id="rId73"/>
    <p:sldId id="518" r:id="rId74"/>
    <p:sldId id="452" r:id="rId75"/>
    <p:sldId id="582" r:id="rId76"/>
    <p:sldId id="583" r:id="rId77"/>
    <p:sldId id="531" r:id="rId78"/>
    <p:sldId id="585" r:id="rId79"/>
    <p:sldId id="584" r:id="rId80"/>
    <p:sldId id="571" r:id="rId81"/>
    <p:sldId id="521" r:id="rId82"/>
    <p:sldId id="522" r:id="rId83"/>
    <p:sldId id="520" r:id="rId84"/>
    <p:sldId id="523" r:id="rId85"/>
    <p:sldId id="529" r:id="rId86"/>
    <p:sldId id="602" r:id="rId87"/>
    <p:sldId id="588" r:id="rId88"/>
    <p:sldId id="610" r:id="rId89"/>
    <p:sldId id="600" r:id="rId90"/>
    <p:sldId id="611" r:id="rId91"/>
    <p:sldId id="601" r:id="rId92"/>
    <p:sldId id="519" r:id="rId93"/>
    <p:sldId id="608" r:id="rId94"/>
    <p:sldId id="567" r:id="rId95"/>
    <p:sldId id="364" r:id="rId96"/>
    <p:sldId id="365" r:id="rId97"/>
    <p:sldId id="366" r:id="rId98"/>
    <p:sldId id="367" r:id="rId99"/>
    <p:sldId id="387" r:id="rId10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63857-B486-4877-9C8A-BB3B5FC9C8DC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67F41970-06DA-48FF-BF0B-35A70E8AD8F0}">
      <dgm:prSet/>
      <dgm:spPr/>
      <dgm:t>
        <a:bodyPr/>
        <a:lstStyle/>
        <a:p>
          <a:pPr rtl="0"/>
          <a:r>
            <a:rPr kumimoji="1" lang="zh-TW" dirty="0" smtClean="0">
              <a:latin typeface="文鼎粗行楷" pitchFamily="49" charset="-120"/>
              <a:ea typeface="文鼎粗行楷" pitchFamily="49" charset="-120"/>
            </a:rPr>
            <a:t>如何轉化心念</a:t>
          </a:r>
          <a:r>
            <a:rPr kumimoji="1" lang="zh-TW" altLang="en-US" dirty="0" smtClean="0">
              <a:latin typeface="文鼎粗行楷" pitchFamily="49" charset="-120"/>
              <a:ea typeface="文鼎粗行楷" pitchFamily="49" charset="-120"/>
            </a:rPr>
            <a:t>  </a:t>
          </a:r>
          <a:r>
            <a:rPr kumimoji="1" lang="zh-TW" dirty="0" smtClean="0">
              <a:latin typeface="文鼎粗行楷" pitchFamily="49" charset="-120"/>
              <a:ea typeface="文鼎粗行楷" pitchFamily="49" charset="-120"/>
            </a:rPr>
            <a:t>美化心靈</a:t>
          </a:r>
          <a:r>
            <a:rPr kumimoji="1" lang="en-US" dirty="0" smtClean="0">
              <a:latin typeface="文鼎粗行楷" pitchFamily="49" charset="-120"/>
              <a:ea typeface="文鼎粗行楷" pitchFamily="49" charset="-120"/>
            </a:rPr>
            <a:t>?</a:t>
          </a:r>
          <a:endParaRPr kumimoji="1" lang="zh-TW" dirty="0">
            <a:latin typeface="文鼎粗行楷" pitchFamily="49" charset="-120"/>
            <a:ea typeface="文鼎粗行楷" pitchFamily="49" charset="-120"/>
          </a:endParaRPr>
        </a:p>
      </dgm:t>
    </dgm:pt>
    <dgm:pt modelId="{0FAB96D9-0C25-408B-86E8-38F46B3B8AB7}" type="parTrans" cxnId="{546DCB8D-0C0F-4D63-86C8-7A8A7973A7D0}">
      <dgm:prSet/>
      <dgm:spPr/>
      <dgm:t>
        <a:bodyPr/>
        <a:lstStyle/>
        <a:p>
          <a:endParaRPr lang="zh-TW" altLang="en-US"/>
        </a:p>
      </dgm:t>
    </dgm:pt>
    <dgm:pt modelId="{9A83BF99-2A89-4694-8156-52D1AF44B7DB}" type="sibTrans" cxnId="{546DCB8D-0C0F-4D63-86C8-7A8A7973A7D0}">
      <dgm:prSet/>
      <dgm:spPr/>
      <dgm:t>
        <a:bodyPr/>
        <a:lstStyle/>
        <a:p>
          <a:endParaRPr lang="zh-TW" altLang="en-US"/>
        </a:p>
      </dgm:t>
    </dgm:pt>
    <dgm:pt modelId="{A30DAA46-A97F-4857-8788-49496C6793BD}" type="pres">
      <dgm:prSet presAssocID="{CB763857-B486-4877-9C8A-BB3B5FC9C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48D965-5C63-40EA-911C-E84D59F84128}" type="pres">
      <dgm:prSet presAssocID="{67F41970-06DA-48FF-BF0B-35A70E8AD8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6DCB8D-0C0F-4D63-86C8-7A8A7973A7D0}" srcId="{CB763857-B486-4877-9C8A-BB3B5FC9C8DC}" destId="{67F41970-06DA-48FF-BF0B-35A70E8AD8F0}" srcOrd="0" destOrd="0" parTransId="{0FAB96D9-0C25-408B-86E8-38F46B3B8AB7}" sibTransId="{9A83BF99-2A89-4694-8156-52D1AF44B7DB}"/>
    <dgm:cxn modelId="{53FCD7C9-09C5-430A-8DB3-9044E84CDCA4}" type="presOf" srcId="{CB763857-B486-4877-9C8A-BB3B5FC9C8DC}" destId="{A30DAA46-A97F-4857-8788-49496C6793BD}" srcOrd="0" destOrd="0" presId="urn:microsoft.com/office/officeart/2005/8/layout/vList2"/>
    <dgm:cxn modelId="{72A1ABC2-202B-407C-B2D8-8F400EC41A8E}" type="presOf" srcId="{67F41970-06DA-48FF-BF0B-35A70E8AD8F0}" destId="{B848D965-5C63-40EA-911C-E84D59F84128}" srcOrd="0" destOrd="0" presId="urn:microsoft.com/office/officeart/2005/8/layout/vList2"/>
    <dgm:cxn modelId="{D678005E-EE79-4F1A-A6CC-9654C7248AC8}" type="presParOf" srcId="{A30DAA46-A97F-4857-8788-49496C6793BD}" destId="{B848D965-5C63-40EA-911C-E84D59F841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1C8515C-2A5B-43A6-B060-D0D5959F43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99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850AD59-F46C-46AF-9F6C-906C764F3E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400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0AD59-F46C-46AF-9F6C-906C764F3E1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58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381D-66F2-4781-A325-69CF30EB762D}" type="slidenum">
              <a:rPr lang="zh-TW" altLang="en-US" smtClean="0">
                <a:solidFill>
                  <a:prstClr val="black"/>
                </a:solidFill>
              </a:rPr>
              <a:pPr/>
              <a:t>92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0AD59-F46C-46AF-9F6C-906C764F3E10}" type="slidenum">
              <a:rPr lang="en-US" altLang="zh-TW" smtClean="0"/>
              <a:pPr>
                <a:defRPr/>
              </a:pPr>
              <a:t>95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74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21B22-1451-4602-A076-94154B1440E4}" type="slidenum">
              <a:rPr lang="en-US" altLang="zh-TW" smtClean="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US" altLang="zh-TW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6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0AD59-F46C-46AF-9F6C-906C764F3E10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43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0AD59-F46C-46AF-9F6C-906C764F3E10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3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0AD59-F46C-46AF-9F6C-906C764F3E10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16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79A8-9C43-4216-A162-70622A50566C}" type="slidenum">
              <a:rPr lang="en-US" altLang="zh-TW" smtClean="0"/>
              <a:pPr/>
              <a:t>65</a:t>
            </a:fld>
            <a:endParaRPr lang="en-US" altLang="zh-TW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7945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FEEB3-3F60-49FB-A213-F306022264E4}" type="slidenum">
              <a:rPr lang="en-US" altLang="zh-TW" smtClean="0"/>
              <a:pPr/>
              <a:t>70</a:t>
            </a:fld>
            <a:endParaRPr lang="en-US" altLang="zh-TW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5126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37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C0EBF-7658-41D4-8C02-8C6E551941E2}" type="slidenum">
              <a:rPr lang="en-US" altLang="zh-TW" smtClean="0">
                <a:latin typeface="Arial" pitchFamily="34" charset="0"/>
              </a:rPr>
              <a:pPr/>
              <a:t>74</a:t>
            </a:fld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CAD59-94AB-4B20-A6EA-99952B3DC4DE}" type="slidenum">
              <a:rPr lang="en-US" altLang="zh-TW" smtClean="0"/>
              <a:pPr/>
              <a:t>89</a:t>
            </a:fld>
            <a:endParaRPr lang="en-US" altLang="zh-TW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AA80EA-C920-4EF6-B8B2-2C8F4F9D1BB5}" type="slidenum">
              <a:rPr lang="en-US" altLang="zh-TW" sz="12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89</a:t>
            </a:fld>
            <a:endParaRPr lang="en-US" altLang="zh-TW" sz="1200">
              <a:solidFill>
                <a:srgbClr val="FFFFFF"/>
              </a:solidFill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2822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CC241-D681-4DE4-B0D7-6ED94713E41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63DA4-73F6-448A-931B-79E4675431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81CFE-05A8-427E-AF5B-951D030BD2D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1CF64C-772C-4F62-B620-D0C496C9FA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1AF370-DA71-44B4-8559-BF228602C7F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4C16-ACC0-4199-8FAD-28BA68E3C61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B8E0660-18AE-4EAE-B632-41DE8AD58F2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638D761-8E55-4EFF-95EA-321C6EEE61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F7965-86C9-477D-A10A-D791E38FA4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629D-8FAE-436B-83A9-8ABC86FF7CB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C2028A6-5808-49C8-B428-67A1AAAC93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C010-076B-485B-8A44-9B2CE2CE08A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08C93-FE44-463A-877C-03D68579D5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A166C-489D-4BC8-9D6D-7D4081C39E8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234D-4856-4877-9883-1FFE942F29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FDB2-3C77-4931-ACE9-B7E1AD558BE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4515-62EE-436B-90FE-9B998E22423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BE4F4-309D-40B8-BBE7-B45E7918982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0C9C-2053-40AC-AEC8-6891B87025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85F1-BBDE-4C84-ADEA-1DA2E3B84D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8E0660-18AE-4EAE-B632-41DE8AD58F2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38D761-8E55-4EFF-95EA-321C6EEE61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091EA-BB1B-4F8B-A1DD-73BBD2C5511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1F7965-86C9-477D-A10A-D791E38FA4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95629D-8FAE-436B-83A9-8ABC86FF7CB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2028A6-5808-49C8-B428-67A1AAAC93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B08C93-FE44-463A-877C-03D68579D5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EA166C-489D-4BC8-9D6D-7D4081C39E8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DE234D-4856-4877-9883-1FFE942F29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B3D6FDB2-3C77-4931-ACE9-B7E1AD558BE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244515-62EE-436B-90FE-9B998E22423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5BE4F4-309D-40B8-BBE7-B45E7918982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B8E0660-18AE-4EAE-B632-41DE8AD58F2C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7A6F3-F356-4682-B95E-EC925530771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638D761-8E55-4EFF-95EA-321C6EEE61D0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F7965-86C9-477D-A10A-D791E38FA438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629D-8FAE-436B-83A9-8ABC86FF7CBA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C2028A6-5808-49C8-B428-67A1AAAC9315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08C93-FE44-463A-877C-03D68579D548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A166C-489D-4BC8-9D6D-7D4081C39E8D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234D-4856-4877-9883-1FFE942F293A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FDB2-3C77-4931-ACE9-B7E1AD558BE8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4515-62EE-436B-90FE-9B998E224230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BE4F4-309D-40B8-BBE7-B45E79189824}" type="slidenum">
              <a:rPr lang="en-US" altLang="zh-TW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CB87-C832-4E98-B10C-C1CBFD94DBF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0C9C-2053-40AC-AEC8-6891B87025B1}" type="slidenum">
              <a:rPr lang="en-US" altLang="zh-TW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FA05-BB93-4E82-BD41-8DFBB82971B7}" type="slidenum">
              <a:rPr lang="en-US" altLang="zh-TW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9963B-4C5B-4531-8C60-5D4A56D5EE2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3F64-79AB-4654-8F93-436CA4F4214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0474-C49B-43F3-8280-6F93D8757CB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22EEC7-7ABC-4EC9-A0CB-59E2A689DCA8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918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2020/9/18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微軟正黑體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hyperlink" Target="../../Desktop/&#25105;&#20497;&#30340;&#31435;&#39636;&#23431;&#23449;-&#36947;&#22823;&#29702;&#24494;.pp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7604;&#22825;&#36996;&#22823;&#30340;&#20107;&#24773;.doc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&#34597;&#34612;&#36867;&#29983;NEW%20PREMIERE%20DATE_%20Feb.%2018th%20_%20Iguana%20vs%20Snake%20-%20Planet%20Earth%20II%20on%20BBC%20America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../../Desktop/&#26085;&#26412;&#24188;&#31258;&#22290;&#30340;&#24190;&#20214;&#20107;.pps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knews.cc/zh-tw/education/5zep48.html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&#27604;&#23565;&#19968;&#19979;&#65292;&#31350;&#31455;&#35504;&#36010;&#23146;2.mp4" TargetMode="External"/><Relationship Id="rId2" Type="http://schemas.openxmlformats.org/officeDocument/2006/relationships/hyperlink" Target="&#27604;&#23565;&#19968;&#19979;&#65292;&#31350;&#31455;&#35504;&#36010;&#23146;1.mp4" TargetMode="Externa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&#20998;&#20139;&#20320;&#30340;&#24859;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0.gi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F:\&#20839;&#22806;&#21151;&#20043;&#20462;&#25345;\&#20803;&#22823;&#20154;&#22781;%20&#29031;&#39015;&#20320;&#30340;&#24859;.mp4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hyperlink" Target="&#12298;&#22825;&#22320;&#24773;&#35433;&#12299;&#30070;&#34083;&#21235;&#32893;&#35211;&#31859;&#21202;Millet&#12290;&#25342;&#31319;Les%20Gleanuses%20Salon(The%20Gleaners)%20-%20YouTube%20(1080p).mp4" TargetMode="External"/><Relationship Id="rId4" Type="http://schemas.openxmlformats.org/officeDocument/2006/relationships/image" Target="../media/image6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&#20320;&#25105;&#20659;&#23447;&#39080;(&#22283;&#35486;&#21892;&#27468;).mp4" TargetMode="External"/><Relationship Id="rId1" Type="http://schemas.openxmlformats.org/officeDocument/2006/relationships/slideLayout" Target="../slideLayouts/slideLayout4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755523" y="404813"/>
            <a:ext cx="2031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美化心靈揮灑生命</a:t>
            </a:r>
            <a:r>
              <a:rPr lang="en-US" altLang="zh-TW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品格教育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4000" b="1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徐錦文</a:t>
            </a:r>
            <a:endParaRPr lang="zh-TW" altLang="en-US" sz="40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5589240"/>
            <a:ext cx="5472608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b="1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4" action="ppaction://hlinkpres?slideindex=1&amp;slidetitle="/>
              </a:rPr>
              <a:t>渺如滄海一粟</a:t>
            </a:r>
            <a:endParaRPr lang="zh-TW" altLang="en-US" sz="6000" b="1" i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度舟_20072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8100"/>
            <a:ext cx="5572164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生命覺醒於困頓處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55721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有些人一輩子都在追求生理慾望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滿足</a:t>
            </a:r>
            <a:r>
              <a:rPr lang="zh-TW" altLang="en-US" sz="3800" dirty="0" smtClean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財富名利或許可以短暫富足此身 </a:t>
            </a:r>
            <a:endParaRPr lang="en-US" altLang="zh-TW" sz="3800" dirty="0" smtClean="0">
              <a:solidFill>
                <a:srgbClr val="92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但過最終還是要面對的空虛與無常</a:t>
            </a:r>
            <a:endParaRPr lang="en-US" altLang="zh-TW" sz="3800" dirty="0" smtClean="0">
              <a:solidFill>
                <a:srgbClr val="92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                           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真正生命的昇華與圓滿 </a:t>
            </a:r>
            <a:endParaRPr lang="en-US" altLang="zh-TW" sz="38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  並非只是尋找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一切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外在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有形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的滿足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   而是要</a:t>
            </a:r>
            <a:r>
              <a:rPr lang="zh-TW" altLang="en-US" sz="3800" b="1" dirty="0" smtClean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找到生命覺悟的勇氣</a:t>
            </a:r>
            <a:endParaRPr lang="en-US" altLang="zh-TW" sz="3800" b="1" dirty="0" smtClean="0">
              <a:solidFill>
                <a:srgbClr val="92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3800" b="1" dirty="0" smtClean="0">
              <a:solidFill>
                <a:srgbClr val="92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sz="3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1" name="內容版面配置區 4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42852"/>
            <a:ext cx="7909107" cy="5715040"/>
          </a:xfrm>
        </p:spPr>
      </p:pic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p </a:t>
            </a:r>
            <a:fld id="{19445586-689F-4202-A575-532C49E0D1AA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6" name="矩形 5"/>
          <p:cNvSpPr/>
          <p:nvPr/>
        </p:nvSpPr>
        <p:spPr>
          <a:xfrm>
            <a:off x="1857356" y="6072206"/>
            <a:ext cx="37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hlinkClick r:id="rId3" action="ppaction://hlinkfile"/>
              </a:rPr>
              <a:t>【</a:t>
            </a:r>
            <a:r>
              <a:rPr lang="zh-TW" altLang="en-US" b="1" dirty="0" smtClean="0">
                <a:hlinkClick r:id="rId3" action="ppaction://hlinkfile"/>
              </a:rPr>
              <a:t>比天還大的事情</a:t>
            </a:r>
            <a:r>
              <a:rPr lang="en-US" b="1" dirty="0" smtClean="0">
                <a:hlinkClick r:id="rId3" action="ppaction://hlinkfile"/>
              </a:rPr>
              <a:t>⋯</a:t>
            </a:r>
            <a:r>
              <a:rPr lang="en-US" altLang="zh-TW" b="1" dirty="0" smtClean="0">
                <a:hlinkClick r:id="rId3" action="ppaction://hlinkfile"/>
              </a:rPr>
              <a:t>】</a:t>
            </a:r>
            <a:r>
              <a:rPr lang="zh-TW" altLang="en-US" b="1" dirty="0" smtClean="0"/>
              <a:t>     </a:t>
            </a:r>
            <a:r>
              <a:rPr lang="zh-TW" altLang="en-US" b="1" dirty="0" smtClean="0">
                <a:hlinkClick r:id="rId4" action="ppaction://hlinkfile"/>
              </a:rPr>
              <a:t>生死之間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一念一輪迴 當覺悟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覺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----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學習看見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醒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悟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我的心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覺悟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學習看見我的心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5" name="內容版面配置區 4" descr="未命名 -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525" y="0"/>
            <a:ext cx="8362950" cy="6381750"/>
          </a:xfrm>
        </p:spPr>
      </p:pic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p </a:t>
            </a:r>
            <a:fld id="{E188A2D7-761F-48C7-B719-5667743F76C0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 descr="拖鞋照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46" y="285728"/>
            <a:ext cx="4714908" cy="6289382"/>
          </a:xfrm>
        </p:spPr>
      </p:pic>
      <p:sp>
        <p:nvSpPr>
          <p:cNvPr id="6" name="橢圓 5"/>
          <p:cNvSpPr/>
          <p:nvPr/>
        </p:nvSpPr>
        <p:spPr>
          <a:xfrm>
            <a:off x="2357422" y="1285860"/>
            <a:ext cx="1411167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04800" y="0"/>
            <a:ext cx="7981976" cy="928670"/>
          </a:xfrm>
        </p:spPr>
        <p:txBody>
          <a:bodyPr>
            <a:noAutofit/>
          </a:bodyPr>
          <a:lstStyle/>
          <a:p>
            <a:r>
              <a:rPr lang="zh-TW" altLang="en-US" sz="7200" b="1" dirty="0" smtClean="0"/>
              <a:t>全人</a:t>
            </a:r>
            <a:r>
              <a:rPr lang="zh-TW" altLang="zh-TW" sz="7200" b="1" dirty="0" smtClean="0"/>
              <a:t>的教育</a:t>
            </a:r>
            <a:endParaRPr lang="zh-TW" altLang="en-US" sz="72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sz="6600" b="1" dirty="0" smtClean="0"/>
              <a:t>  幼兒養性</a:t>
            </a:r>
            <a:endParaRPr lang="en-US" altLang="zh-TW" sz="6600" b="1" dirty="0" smtClean="0"/>
          </a:p>
          <a:p>
            <a:pPr algn="ctr">
              <a:buNone/>
            </a:pPr>
            <a:r>
              <a:rPr lang="zh-TW" altLang="en-US" sz="6600" b="1" dirty="0" smtClean="0">
                <a:hlinkClick r:id="rId2" action="ppaction://hlinkpres?slideindex=1&amp;slidetitle="/>
              </a:rPr>
              <a:t> </a:t>
            </a:r>
            <a:r>
              <a:rPr lang="zh-TW" altLang="zh-TW" sz="6600" b="1" dirty="0" smtClean="0">
                <a:hlinkClick r:id="rId2" action="ppaction://hlinkpres?slideindex=1&amp;slidetitle="/>
              </a:rPr>
              <a:t>童蒙養正</a:t>
            </a:r>
            <a:r>
              <a:rPr lang="zh-TW" altLang="zh-TW" sz="6600" b="1" dirty="0" smtClean="0"/>
              <a:t>　</a:t>
            </a:r>
            <a:endParaRPr lang="en-US" altLang="zh-TW" sz="6600" b="1" dirty="0" smtClean="0"/>
          </a:p>
          <a:p>
            <a:pPr algn="ctr">
              <a:buNone/>
            </a:pPr>
            <a:r>
              <a:rPr lang="zh-TW" altLang="en-US" sz="6600" b="1" dirty="0" smtClean="0"/>
              <a:t> 少年養志</a:t>
            </a:r>
            <a:endParaRPr lang="en-US" altLang="zh-TW" sz="6600" b="1" dirty="0" smtClean="0"/>
          </a:p>
          <a:p>
            <a:pPr algn="ctr">
              <a:buNone/>
            </a:pPr>
            <a:r>
              <a:rPr lang="zh-TW" altLang="en-US" sz="6600" b="1" dirty="0" smtClean="0"/>
              <a:t>  成人養德</a:t>
            </a:r>
            <a:r>
              <a:rPr lang="zh-TW" altLang="zh-TW" sz="6600" b="1" dirty="0" smtClean="0"/>
              <a:t>　</a:t>
            </a:r>
            <a:r>
              <a:rPr lang="zh-TW" altLang="zh-TW" dirty="0" smtClean="0"/>
              <a:t>　　　　　　　　　　　　　　　</a:t>
            </a:r>
            <a:endParaRPr lang="zh-TW" altLang="en-US" dirty="0"/>
          </a:p>
        </p:txBody>
      </p:sp>
      <p:pic>
        <p:nvPicPr>
          <p:cNvPr id="4" name="圖片 3" descr="15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09" y="928670"/>
            <a:ext cx="2238191" cy="2571768"/>
          </a:xfrm>
          <a:prstGeom prst="rect">
            <a:avLst/>
          </a:prstGeom>
        </p:spPr>
      </p:pic>
      <p:pic>
        <p:nvPicPr>
          <p:cNvPr id="10" name="圖片 9" descr="myhome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22" y="3929066"/>
            <a:ext cx="2214578" cy="2500330"/>
          </a:xfrm>
          <a:prstGeom prst="rect">
            <a:avLst/>
          </a:prstGeom>
        </p:spPr>
      </p:pic>
      <p:pic>
        <p:nvPicPr>
          <p:cNvPr id="11" name="圖片 10" descr="69767_462160843822375_260804180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2743028" cy="3286148"/>
          </a:xfrm>
          <a:prstGeom prst="rect">
            <a:avLst/>
          </a:prstGeom>
        </p:spPr>
      </p:pic>
      <p:pic>
        <p:nvPicPr>
          <p:cNvPr id="8" name="圖片 7" descr="8E20169E333088CC9618E4AFA3357AA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8670"/>
            <a:ext cx="2285984" cy="228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hlinkClick r:id="rId2"/>
              </a:rPr>
              <a:t>「教</a:t>
            </a:r>
            <a:r>
              <a:rPr lang="en-US" altLang="zh-TW" sz="5400" b="1" dirty="0" smtClean="0">
                <a:hlinkClick r:id="rId2"/>
              </a:rPr>
              <a:t>----</a:t>
            </a:r>
            <a:r>
              <a:rPr lang="zh-CN" altLang="en-US" sz="5400" b="1" dirty="0" smtClean="0">
                <a:hlinkClick r:id="rId2"/>
              </a:rPr>
              <a:t>上所施，下所效也」</a:t>
            </a:r>
            <a:endParaRPr lang="en-US" altLang="zh-CN" sz="5400" b="1" dirty="0" smtClean="0">
              <a:hlinkClick r:id="rId2"/>
            </a:endParaRPr>
          </a:p>
          <a:p>
            <a:endParaRPr lang="en-US" altLang="zh-CN" sz="5400" b="1" dirty="0" smtClean="0">
              <a:hlinkClick r:id="rId2"/>
            </a:endParaRPr>
          </a:p>
          <a:p>
            <a:r>
              <a:rPr lang="zh-CN" altLang="en-US" sz="5400" b="1" dirty="0" smtClean="0">
                <a:hlinkClick r:id="rId2"/>
              </a:rPr>
              <a:t>「育</a:t>
            </a:r>
            <a:r>
              <a:rPr lang="en-US" altLang="zh-TW" sz="5400" b="1" dirty="0" smtClean="0">
                <a:hlinkClick r:id="rId2"/>
              </a:rPr>
              <a:t>---</a:t>
            </a:r>
            <a:r>
              <a:rPr lang="zh-CN" altLang="en-US" sz="5400" b="1" dirty="0" smtClean="0">
                <a:hlinkClick r:id="rId2"/>
              </a:rPr>
              <a:t>養子使作善也」。 </a:t>
            </a:r>
            <a:endParaRPr lang="zh-CN" altLang="en-US" sz="5400" b="1" dirty="0" smtClean="0"/>
          </a:p>
          <a:p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971600" y="2420888"/>
          <a:ext cx="6840760" cy="107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/>
          </p:cNvSpPr>
          <p:nvPr>
            <p:ph type="title"/>
          </p:nvPr>
        </p:nvSpPr>
        <p:spPr>
          <a:xfrm>
            <a:off x="-757238" y="-214338"/>
            <a:ext cx="8229601" cy="190661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en-US" altLang="zh-TW" dirty="0" smtClean="0">
                <a:latin typeface="文鼎粗行楷" pitchFamily="49" charset="-120"/>
                <a:ea typeface="文鼎粗行楷" pitchFamily="49" charset="-120"/>
              </a:rPr>
            </a:br>
            <a:r>
              <a:rPr lang="zh-TW" altLang="en-US" dirty="0" smtClean="0">
                <a:latin typeface="文鼎粗行楷" pitchFamily="49" charset="-120"/>
                <a:ea typeface="文鼎粗行楷" pitchFamily="49" charset="-120"/>
              </a:rPr>
              <a:t>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美化心靈始於</a:t>
            </a:r>
            <a:r>
              <a:rPr lang="zh-TW" altLang="en-US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看見心念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7523" name="內容版面配置區 2"/>
          <p:cNvSpPr>
            <a:spLocks noGrp="1"/>
          </p:cNvSpPr>
          <p:nvPr>
            <p:ph idx="1"/>
          </p:nvPr>
        </p:nvSpPr>
        <p:spPr>
          <a:xfrm>
            <a:off x="395288" y="2781300"/>
            <a:ext cx="8064500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美化心靈起於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看見自己心念的變化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常常看見自己心念的變化，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就能產生改變命運的力量。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Blip>
                <a:blip r:embed="rId3"/>
              </a:buBlip>
            </a:pPr>
            <a:endParaRPr lang="en-US" altLang="zh-TW" dirty="0" smtClean="0">
              <a:solidFill>
                <a:srgbClr val="CC0066"/>
              </a:solidFill>
              <a:latin typeface="文鼎粗行楷" pitchFamily="49" charset="-120"/>
              <a:ea typeface="文鼎粗行楷" pitchFamily="49" charset="-120"/>
            </a:endParaRPr>
          </a:p>
          <a:p>
            <a:endParaRPr lang="zh-TW" altLang="en-US" dirty="0" smtClean="0"/>
          </a:p>
        </p:txBody>
      </p:sp>
      <p:pic>
        <p:nvPicPr>
          <p:cNvPr id="107524" name="Picture 3" descr="濟公活佛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0"/>
            <a:ext cx="26638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148263" y="0"/>
            <a:ext cx="4587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09632" y="188913"/>
            <a:ext cx="799141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altLang="zh-TW" dirty="0"/>
              <a:t>     </a:t>
            </a:r>
            <a:r>
              <a:rPr lang="zh-TW" altLang="en-US" sz="8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內功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8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外功</a:t>
            </a:r>
            <a:endParaRPr lang="zh-TW" altLang="en-US" sz="60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明明德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親民</a:t>
            </a:r>
            <a:endParaRPr lang="zh-TW" altLang="en-US" sz="4800" b="1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率性之謂道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8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修道之謂教</a:t>
            </a:r>
            <a:endParaRPr lang="zh-TW" altLang="en-US" sz="4800" b="1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己立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立人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自覺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覺他</a:t>
            </a:r>
            <a:endParaRPr lang="zh-TW" altLang="en-US" sz="4800" b="1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渡己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渡人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內聖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外王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獨善其身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8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兼善天下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endParaRPr lang="zh-TW" altLang="en-US" dirty="0"/>
          </a:p>
          <a:p>
            <a:pPr>
              <a:lnSpc>
                <a:spcPct val="75000"/>
              </a:lnSpc>
              <a:spcBef>
                <a:spcPct val="30000"/>
              </a:spcBef>
            </a:pPr>
            <a:endParaRPr lang="zh-TW" altLang="en-US" dirty="0"/>
          </a:p>
          <a:p>
            <a:pPr>
              <a:lnSpc>
                <a:spcPct val="75000"/>
              </a:lnSpc>
              <a:spcBef>
                <a:spcPct val="30000"/>
              </a:spcBef>
            </a:pPr>
            <a:endParaRPr lang="en-US" altLang="zh-TW" dirty="0"/>
          </a:p>
        </p:txBody>
      </p:sp>
      <p:pic>
        <p:nvPicPr>
          <p:cNvPr id="8196" name="Picture 6" descr="BAR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198813"/>
            <a:ext cx="6553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908720"/>
            <a:ext cx="1512168" cy="1656184"/>
          </a:xfrm>
          <a:prstGeom prst="rect">
            <a:avLst/>
          </a:prstGeom>
          <a:solidFill>
            <a:srgbClr val="6D1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體</a:t>
            </a:r>
            <a:endParaRPr lang="en-US" altLang="zh-TW" sz="5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本固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36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9512" y="4005064"/>
            <a:ext cx="1800200" cy="172819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5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枝榮</a:t>
            </a:r>
            <a:r>
              <a:rPr lang="en-US" altLang="zh-TW" sz="2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28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539552" y="2852936"/>
            <a:ext cx="504056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0800000">
            <a:off x="971600" y="2780928"/>
            <a:ext cx="504056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覺受當下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今天為何坐在這裡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是前賢親朋好友的成全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還是自發心要探求此生生命的真義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還 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此刻您身、心、靈的覺受如何</a:t>
            </a:r>
            <a:r>
              <a:rPr lang="en-US" altLang="zh-TW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內外功</a:t>
            </a:r>
            <a:r>
              <a:rPr lang="zh-TW" altLang="en-US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內聖外王</a:t>
            </a:r>
            <a:r>
              <a:rPr lang="zh-TW" altLang="en-US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的功夫</a:t>
            </a:r>
            <a:endParaRPr lang="en-US" altLang="zh-TW" b="1" dirty="0" smtClean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內聖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格物、致知、誠意、正心</a:t>
            </a:r>
            <a:endParaRPr lang="en-US" altLang="zh-TW" b="1" dirty="0" smtClean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外王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修身、齊家、治國、平天下</a:t>
            </a:r>
            <a:endParaRPr lang="en-US" altLang="zh-TW" b="1" dirty="0" smtClean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身心靈 平衡</a:t>
            </a:r>
            <a:endParaRPr lang="en-US" altLang="zh-TW" sz="6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2"/>
            <a:ext cx="8229600" cy="55895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4800" dirty="0" smtClean="0"/>
              <a:t>老子在</a:t>
            </a:r>
            <a:r>
              <a:rPr lang="en-US" altLang="zh-TW" sz="4800" dirty="0" smtClean="0"/>
              <a:t>《</a:t>
            </a:r>
            <a:r>
              <a:rPr lang="zh-TW" altLang="en-US" sz="4800" dirty="0" smtClean="0"/>
              <a:t>道德經</a:t>
            </a:r>
            <a:r>
              <a:rPr lang="en-US" altLang="zh-TW" sz="4800" dirty="0" smtClean="0"/>
              <a:t>》</a:t>
            </a:r>
            <a:r>
              <a:rPr lang="zh-TW" altLang="en-US" sz="4800" dirty="0" smtClean="0"/>
              <a:t>第五十四章：</a:t>
            </a:r>
            <a:endParaRPr lang="en-US" altLang="zh-TW" sz="4800" dirty="0" smtClean="0"/>
          </a:p>
          <a:p>
            <a:pPr>
              <a:buNone/>
            </a:pPr>
            <a:r>
              <a:rPr lang="zh-TW" altLang="en-US" sz="4800" b="1" dirty="0" smtClean="0"/>
              <a:t>修之於身，其德乃真；</a:t>
            </a:r>
            <a:endParaRPr lang="en-US" altLang="zh-TW" sz="4800" b="1" dirty="0" smtClean="0"/>
          </a:p>
          <a:p>
            <a:pPr>
              <a:buNone/>
            </a:pPr>
            <a:r>
              <a:rPr lang="zh-TW" altLang="en-US" sz="4800" b="1" dirty="0" smtClean="0"/>
              <a:t>修之於家，其德乃餘；</a:t>
            </a:r>
            <a:endParaRPr lang="en-US" altLang="zh-TW" sz="4800" b="1" dirty="0" smtClean="0"/>
          </a:p>
          <a:p>
            <a:pPr>
              <a:buNone/>
            </a:pPr>
            <a:r>
              <a:rPr lang="zh-TW" altLang="en-US" sz="4800" b="1" dirty="0" smtClean="0"/>
              <a:t>修之於鄉，其德乃長；</a:t>
            </a:r>
            <a:endParaRPr lang="en-US" altLang="zh-TW" sz="4800" b="1" dirty="0" smtClean="0"/>
          </a:p>
          <a:p>
            <a:pPr>
              <a:buNone/>
            </a:pPr>
            <a:r>
              <a:rPr lang="zh-TW" altLang="en-US" sz="4800" b="1" dirty="0" smtClean="0"/>
              <a:t>修之於國，其德乃豐；</a:t>
            </a:r>
            <a:endParaRPr lang="en-US" altLang="zh-TW" sz="4800" b="1" dirty="0" smtClean="0"/>
          </a:p>
          <a:p>
            <a:pPr>
              <a:buNone/>
            </a:pPr>
            <a:r>
              <a:rPr lang="zh-TW" altLang="en-US" sz="4800" b="1" dirty="0" smtClean="0"/>
              <a:t>修之於天下，其德乃普。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endParaRPr lang="en-US" altLang="zh-TW" sz="4500" b="1" dirty="0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 德”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，是一個會意字。 甲骨文中的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左邊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符號，表示道路，右邊則表示用眼睛直視前望。 兩形會意，表示目不斜視，雙腳不偏離道路，直達目標。 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在西周金文中，在直下又添加了一個心的象形，強調了不僅要按目光直視，走通行大路的準則去行，而且必須這樣去想。 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德”的字面中，含有正直、公開以及去行、去想四層意義。</a:t>
            </a:r>
          </a:p>
        </p:txBody>
      </p:sp>
      <p:pic>
        <p:nvPicPr>
          <p:cNvPr id="105476" name="Picture 4" descr="2k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1524000" cy="1524000"/>
          </a:xfrm>
          <a:prstGeom prst="rect">
            <a:avLst/>
          </a:prstGeom>
          <a:noFill/>
        </p:spPr>
      </p:pic>
      <p:pic>
        <p:nvPicPr>
          <p:cNvPr id="105478" name="Picture 6" descr="德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1533525" cy="1533525"/>
          </a:xfrm>
          <a:prstGeom prst="rect">
            <a:avLst/>
          </a:prstGeom>
          <a:noFill/>
        </p:spPr>
      </p:pic>
      <p:pic>
        <p:nvPicPr>
          <p:cNvPr id="105479" name="Picture 7" descr="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1457325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/>
          <a:lstStyle/>
          <a:p>
            <a:r>
              <a:rPr lang="en-US" altLang="zh-TW" dirty="0" smtClean="0"/>
              <a:t>2020/7/22</a:t>
            </a:r>
            <a:r>
              <a:rPr lang="zh-TW" altLang="en-US" dirty="0" smtClean="0"/>
              <a:t>  山東嘉祥曾子廟</a:t>
            </a:r>
            <a:endParaRPr lang="zh-TW" altLang="en-US" dirty="0"/>
          </a:p>
        </p:txBody>
      </p:sp>
      <p:pic>
        <p:nvPicPr>
          <p:cNvPr id="6" name="內容版面配置區 5" descr="722_190729_00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214422"/>
            <a:ext cx="6572296" cy="4929222"/>
          </a:xfrm>
        </p:spPr>
      </p:pic>
      <p:sp>
        <p:nvSpPr>
          <p:cNvPr id="7" name="文字方塊 6"/>
          <p:cNvSpPr txBox="1"/>
          <p:nvPr/>
        </p:nvSpPr>
        <p:spPr>
          <a:xfrm>
            <a:off x="207504" y="1643050"/>
            <a:ext cx="1292662" cy="4500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曾子第七十九代孫     曾德宗先生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722_190729_00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071546"/>
            <a:ext cx="3394472" cy="5000660"/>
          </a:xfrm>
        </p:spPr>
      </p:pic>
      <p:pic>
        <p:nvPicPr>
          <p:cNvPr id="5" name="圖片 4" descr="722_190729_00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62" y="1857364"/>
            <a:ext cx="5643538" cy="42326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文字方塊 5"/>
          <p:cNvSpPr txBox="1">
            <a:spLocks noChangeArrowheads="1"/>
          </p:cNvSpPr>
          <p:nvPr/>
        </p:nvSpPr>
        <p:spPr bwMode="auto">
          <a:xfrm>
            <a:off x="4410075" y="4516438"/>
            <a:ext cx="738188" cy="2008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五代太祖</a:t>
            </a:r>
          </a:p>
        </p:txBody>
      </p:sp>
      <p:sp>
        <p:nvSpPr>
          <p:cNvPr id="35844" name="文字方塊 6"/>
          <p:cNvSpPr txBox="1">
            <a:spLocks noChangeArrowheads="1"/>
          </p:cNvSpPr>
          <p:nvPr/>
        </p:nvSpPr>
        <p:spPr bwMode="auto">
          <a:xfrm>
            <a:off x="6280150" y="4521200"/>
            <a:ext cx="738188" cy="200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四代高祖</a:t>
            </a:r>
          </a:p>
        </p:txBody>
      </p:sp>
      <p:sp>
        <p:nvSpPr>
          <p:cNvPr id="35845" name="文字方塊 7"/>
          <p:cNvSpPr txBox="1">
            <a:spLocks noChangeArrowheads="1"/>
          </p:cNvSpPr>
          <p:nvPr/>
        </p:nvSpPr>
        <p:spPr bwMode="auto">
          <a:xfrm>
            <a:off x="2916238" y="4513263"/>
            <a:ext cx="738187" cy="2011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三代曾祖</a:t>
            </a:r>
          </a:p>
        </p:txBody>
      </p:sp>
      <p:sp>
        <p:nvSpPr>
          <p:cNvPr id="35846" name="文字方塊 8"/>
          <p:cNvSpPr txBox="1">
            <a:spLocks noChangeArrowheads="1"/>
          </p:cNvSpPr>
          <p:nvPr/>
        </p:nvSpPr>
        <p:spPr bwMode="auto">
          <a:xfrm>
            <a:off x="7821613" y="4521200"/>
            <a:ext cx="738187" cy="200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二代祖父</a:t>
            </a:r>
          </a:p>
        </p:txBody>
      </p:sp>
      <p:sp>
        <p:nvSpPr>
          <p:cNvPr id="35847" name="文字方塊 9"/>
          <p:cNvSpPr txBox="1">
            <a:spLocks noChangeArrowheads="1"/>
          </p:cNvSpPr>
          <p:nvPr/>
        </p:nvSpPr>
        <p:spPr bwMode="auto">
          <a:xfrm>
            <a:off x="1176338" y="4508500"/>
            <a:ext cx="738187" cy="2016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一代父親</a:t>
            </a:r>
          </a:p>
        </p:txBody>
      </p:sp>
      <p:sp>
        <p:nvSpPr>
          <p:cNvPr id="35848" name="文字方塊 10"/>
          <p:cNvSpPr txBox="1">
            <a:spLocks noChangeArrowheads="1"/>
          </p:cNvSpPr>
          <p:nvPr/>
        </p:nvSpPr>
        <p:spPr bwMode="auto">
          <a:xfrm>
            <a:off x="1620838" y="849313"/>
            <a:ext cx="5903912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孔廟內供奉孔子五代祖先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文字方塊 4"/>
          <p:cNvSpPr txBox="1">
            <a:spLocks noChangeArrowheads="1"/>
          </p:cNvSpPr>
          <p:nvPr/>
        </p:nvSpPr>
        <p:spPr bwMode="auto">
          <a:xfrm>
            <a:off x="-180975" y="115888"/>
            <a:ext cx="8137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孔伯魚能夠陪祀孔廟，是因為他是</a:t>
            </a:r>
            <a:endParaRPr lang="en-US" altLang="zh-TW" sz="40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孔子之子</a:t>
            </a:r>
            <a:r>
              <a:rPr lang="zh-TW" altLang="en-US" sz="4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子思之父</a:t>
            </a:r>
            <a:r>
              <a:rPr lang="zh-TW" altLang="en-US" sz="4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276600" y="1844675"/>
            <a:ext cx="1582738" cy="3168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0" y="5019675"/>
            <a:ext cx="9144000" cy="1708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5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立身行道，揚名於後世，以顯父母，孝之終也</a:t>
            </a:r>
            <a:endParaRPr lang="en-US" altLang="zh-TW" sz="35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5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一子得道，九玄七祖盡沾光</a:t>
            </a:r>
            <a:endParaRPr lang="en-US" altLang="zh-TW" sz="35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5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一子成道，九玄七祖皆超生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211638" y="777875"/>
            <a:ext cx="2016125" cy="66198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41438"/>
            <a:ext cx="8483630" cy="52559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400" b="1" dirty="0" smtClean="0"/>
              <a:t> 子曰：德之不修，學之不講，</a:t>
            </a:r>
            <a:endParaRPr lang="en-US" altLang="zh-TW" sz="4400" b="1" dirty="0" smtClean="0"/>
          </a:p>
          <a:p>
            <a:pPr>
              <a:buNone/>
            </a:pPr>
            <a:r>
              <a:rPr lang="zh-TW" altLang="en-US" sz="4400" b="1" dirty="0" smtClean="0"/>
              <a:t> 聞義不能徙，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不善</a:t>
            </a:r>
            <a:r>
              <a:rPr lang="zh-TW" altLang="en-US" sz="4400" b="1" dirty="0" smtClean="0"/>
              <a:t>不能改，</a:t>
            </a:r>
            <a:endParaRPr lang="en-US" altLang="zh-TW" sz="4400" b="1" dirty="0" smtClean="0"/>
          </a:p>
          <a:p>
            <a:pPr>
              <a:buNone/>
            </a:pPr>
            <a:r>
              <a:rPr lang="zh-TW" altLang="en-US" sz="4400" b="1" dirty="0" smtClean="0"/>
              <a:t> 是吾憂也。</a:t>
            </a:r>
            <a:endParaRPr lang="en-US" altLang="zh-TW" sz="4400" b="1" dirty="0" smtClean="0"/>
          </a:p>
          <a:p>
            <a:endParaRPr lang="en-US" altLang="zh-TW" sz="4400" b="1" dirty="0" smtClean="0"/>
          </a:p>
          <a:p>
            <a:pPr>
              <a:buNone/>
            </a:pPr>
            <a:r>
              <a:rPr lang="en-US" altLang="zh-TW" sz="4400" b="1" dirty="0" smtClean="0"/>
              <a:t>《</a:t>
            </a:r>
            <a:r>
              <a:rPr lang="zh-TW" altLang="en-US" sz="4400" b="1" dirty="0" smtClean="0"/>
              <a:t>論語</a:t>
            </a:r>
            <a:r>
              <a:rPr lang="en-US" altLang="zh-TW" sz="4400" b="1" dirty="0" smtClean="0"/>
              <a:t>·</a:t>
            </a:r>
            <a:r>
              <a:rPr lang="zh-TW" altLang="en-US" sz="4400" b="1" dirty="0" smtClean="0"/>
              <a:t>述而第七</a:t>
            </a:r>
            <a:r>
              <a:rPr lang="en-US" altLang="zh-TW" sz="4400" b="1" dirty="0" smtClean="0"/>
              <a:t>》)</a:t>
            </a:r>
            <a:endParaRPr lang="zh-TW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/>
              <a:t>    孔子曰：「見善如不及，見</a:t>
            </a:r>
            <a:r>
              <a:rPr lang="zh-TW" altLang="en-US" b="1" dirty="0" smtClean="0">
                <a:solidFill>
                  <a:srgbClr val="FF0000"/>
                </a:solidFill>
              </a:rPr>
              <a:t>不善</a:t>
            </a:r>
            <a:r>
              <a:rPr lang="zh-TW" altLang="en-US" b="1" dirty="0" smtClean="0"/>
              <a:t>如探湯。」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  <a:p>
            <a:pPr>
              <a:buNone/>
            </a:pPr>
            <a:r>
              <a:rPr lang="zh-TW" altLang="en-US" b="1" dirty="0" smtClean="0"/>
              <a:t>   子曰：「三人行，必有我師焉。擇其善者而從之，其</a:t>
            </a:r>
            <a:r>
              <a:rPr lang="zh-TW" altLang="en-US" b="1" dirty="0" smtClean="0">
                <a:solidFill>
                  <a:srgbClr val="FF0000"/>
                </a:solidFill>
              </a:rPr>
              <a:t>不善</a:t>
            </a:r>
            <a:r>
              <a:rPr lang="zh-TW" altLang="en-US" b="1" dirty="0" smtClean="0"/>
              <a:t>者而改之。」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/>
              <a:t>  中庸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至誠之道，可以前知。善，必先知之；</a:t>
            </a:r>
            <a:r>
              <a:rPr lang="zh-TW" altLang="en-US" b="1" dirty="0" smtClean="0">
                <a:solidFill>
                  <a:srgbClr val="FF0000"/>
                </a:solidFill>
              </a:rPr>
              <a:t>不善</a:t>
            </a:r>
            <a:r>
              <a:rPr lang="zh-TW" altLang="en-US" b="1" dirty="0" smtClean="0"/>
              <a:t>，必先知之。故至誠如神。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/>
              <a:t>   大學：小人閑居為</a:t>
            </a:r>
            <a:r>
              <a:rPr lang="zh-TW" altLang="en-US" b="1" dirty="0" smtClean="0">
                <a:solidFill>
                  <a:srgbClr val="FF0000"/>
                </a:solidFill>
              </a:rPr>
              <a:t>不善</a:t>
            </a:r>
            <a:r>
              <a:rPr lang="zh-TW" altLang="en-US" b="1" dirty="0" smtClean="0"/>
              <a:t>，無所不至，見君子而後厭然，掩其不善，而著其善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大學：小人閑居為</a:t>
            </a:r>
            <a:r>
              <a:rPr lang="zh-TW" altLang="en-US" dirty="0" smtClean="0">
                <a:solidFill>
                  <a:srgbClr val="FF0000"/>
                </a:solidFill>
              </a:rPr>
              <a:t>不善</a:t>
            </a:r>
            <a:r>
              <a:rPr lang="zh-TW" altLang="en-US" dirty="0" smtClean="0"/>
              <a:t>，無所不至，見君子而後厭然，掩其不善，而著其善，道善則得之，</a:t>
            </a:r>
            <a:r>
              <a:rPr lang="zh-TW" altLang="en-US" dirty="0" smtClean="0">
                <a:solidFill>
                  <a:srgbClr val="FF0000"/>
                </a:solidFill>
              </a:rPr>
              <a:t>不善</a:t>
            </a:r>
            <a:r>
              <a:rPr lang="zh-TW" altLang="en-US" dirty="0" smtClean="0"/>
              <a:t>則失之矣！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見</a:t>
            </a:r>
            <a:r>
              <a:rPr lang="zh-TW" altLang="en-US" dirty="0" smtClean="0">
                <a:solidFill>
                  <a:srgbClr val="FF0000"/>
                </a:solidFill>
              </a:rPr>
              <a:t>不善</a:t>
            </a:r>
            <a:r>
              <a:rPr lang="zh-TW" altLang="en-US" dirty="0" smtClean="0"/>
              <a:t>而不能退，退而不能遠，過也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392612" cy="4781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2800" b="1" smtClean="0">
              <a:solidFill>
                <a:srgbClr val="990033"/>
              </a:solidFill>
              <a:ea typeface="標楷體" pitchFamily="65" charset="-12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mtClean="0">
                <a:latin typeface="文鼎粗行楷" pitchFamily="49" charset="-120"/>
                <a:ea typeface="文鼎粗行楷" pitchFamily="49" charset="-120"/>
              </a:rPr>
              <a:t>人俱有身</a:t>
            </a:r>
            <a:r>
              <a:rPr lang="zh-TW" altLang="zh-TW" smtClean="0">
                <a:latin typeface="文鼎粗行楷" pitchFamily="49" charset="-120"/>
                <a:ea typeface="文鼎粗行楷" pitchFamily="49" charset="-120"/>
              </a:rPr>
              <a:t>、</a:t>
            </a:r>
            <a:r>
              <a:rPr lang="zh-TW" altLang="en-US" smtClean="0">
                <a:latin typeface="文鼎粗行楷" pitchFamily="49" charset="-120"/>
                <a:ea typeface="文鼎粗行楷" pitchFamily="49" charset="-120"/>
              </a:rPr>
              <a:t>心</a:t>
            </a:r>
            <a:r>
              <a:rPr lang="zh-TW" altLang="zh-TW" smtClean="0">
                <a:latin typeface="文鼎粗行楷" pitchFamily="49" charset="-120"/>
                <a:ea typeface="文鼎粗行楷" pitchFamily="49" charset="-120"/>
              </a:rPr>
              <a:t>、</a:t>
            </a:r>
            <a:r>
              <a:rPr lang="zh-TW" altLang="en-US" smtClean="0">
                <a:latin typeface="文鼎粗行楷" pitchFamily="49" charset="-120"/>
                <a:ea typeface="文鼎粗行楷" pitchFamily="49" charset="-120"/>
              </a:rPr>
              <a:t>靈三個層次</a:t>
            </a:r>
            <a:r>
              <a:rPr lang="zh-TW" altLang="en-US" smtClean="0">
                <a:solidFill>
                  <a:srgbClr val="990033"/>
                </a:solidFill>
                <a:latin typeface="文鼎粗行楷" pitchFamily="49" charset="-120"/>
                <a:ea typeface="文鼎粗行楷" pitchFamily="49" charset="-120"/>
              </a:rPr>
              <a:t>，大部份</a:t>
            </a:r>
            <a:r>
              <a:rPr lang="en-US" altLang="zh-TW" smtClean="0">
                <a:solidFill>
                  <a:srgbClr val="990033"/>
                </a:solidFill>
                <a:latin typeface="文鼎粗行楷" pitchFamily="49" charset="-120"/>
                <a:ea typeface="文鼎粗行楷" pitchFamily="49" charset="-120"/>
              </a:rPr>
              <a:t>95%</a:t>
            </a:r>
            <a:r>
              <a:rPr lang="zh-TW" altLang="en-US" smtClean="0">
                <a:solidFill>
                  <a:srgbClr val="990033"/>
                </a:solidFill>
                <a:latin typeface="文鼎粗行楷" pitchFamily="49" charset="-120"/>
                <a:ea typeface="文鼎粗行楷" pitchFamily="49" charset="-120"/>
              </a:rPr>
              <a:t>的人只在</a:t>
            </a:r>
            <a:r>
              <a:rPr lang="zh-TW" altLang="en-US" smtClean="0">
                <a:solidFill>
                  <a:srgbClr val="0000CC"/>
                </a:solidFill>
                <a:latin typeface="文鼎粗行楷" pitchFamily="49" charset="-120"/>
                <a:ea typeface="文鼎粗行楷" pitchFamily="49" charset="-120"/>
              </a:rPr>
              <a:t>身</a:t>
            </a:r>
            <a:r>
              <a:rPr lang="zh-TW" altLang="en-US" smtClean="0">
                <a:solidFill>
                  <a:srgbClr val="990033"/>
                </a:solidFill>
                <a:latin typeface="文鼎粗行楷" pitchFamily="49" charset="-120"/>
                <a:ea typeface="文鼎粗行楷" pitchFamily="49" charset="-120"/>
              </a:rPr>
              <a:t>的層次度過一生</a:t>
            </a:r>
            <a:r>
              <a:rPr lang="en-US" altLang="zh-TW" smtClean="0">
                <a:solidFill>
                  <a:srgbClr val="990033"/>
                </a:solidFill>
                <a:latin typeface="文鼎粗行楷" pitchFamily="49" charset="-120"/>
                <a:ea typeface="文鼎粗行楷" pitchFamily="49" charset="-120"/>
              </a:rPr>
              <a:t>…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000066"/>
                </a:solidFill>
                <a:ea typeface="標楷體" pitchFamily="65" charset="-120"/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altLang="zh-TW" b="1" smtClean="0">
                <a:solidFill>
                  <a:srgbClr val="000099"/>
                </a:solidFill>
                <a:ea typeface="標楷體" pitchFamily="65" charset="-120"/>
              </a:rPr>
              <a:t>               </a:t>
            </a:r>
            <a:r>
              <a:rPr lang="zh-TW" altLang="en-US" b="1" smtClean="0">
                <a:solidFill>
                  <a:srgbClr val="000099"/>
                </a:solidFill>
                <a:ea typeface="標楷體" pitchFamily="65" charset="-120"/>
              </a:rPr>
              <a:t>前台大</a:t>
            </a:r>
            <a:r>
              <a:rPr lang="zh-TW" altLang="en-US" sz="2800" b="1" smtClean="0">
                <a:solidFill>
                  <a:srgbClr val="000099"/>
                </a:solidFill>
                <a:ea typeface="標楷體" pitchFamily="65" charset="-120"/>
              </a:rPr>
              <a:t>校長</a:t>
            </a:r>
            <a:r>
              <a:rPr lang="zh-TW" altLang="en-US" sz="2800" smtClean="0">
                <a:solidFill>
                  <a:srgbClr val="FFFF66"/>
                </a:solidFill>
              </a:rPr>
              <a:t>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FFFF66"/>
                </a:solidFill>
              </a:rPr>
              <a:t>                             </a:t>
            </a:r>
            <a:r>
              <a:rPr lang="zh-TW" altLang="en-US" sz="2800" b="1" i="1" u="sng" smtClean="0">
                <a:solidFill>
                  <a:srgbClr val="000099"/>
                </a:solidFill>
                <a:ea typeface="標楷體" pitchFamily="65" charset="-120"/>
              </a:rPr>
              <a:t>李 嗣 涔</a:t>
            </a:r>
          </a:p>
          <a:p>
            <a:pPr eaLnBrk="1" hangingPunct="1">
              <a:buFontTx/>
              <a:buNone/>
            </a:pPr>
            <a:r>
              <a:rPr lang="zh-TW" altLang="en-US" sz="2800" smtClean="0"/>
              <a:t>                                                                                                                                               </a:t>
            </a:r>
          </a:p>
        </p:txBody>
      </p:sp>
      <p:pic>
        <p:nvPicPr>
          <p:cNvPr id="101379" name="Picture 7" descr="校長 李嗣涔博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3024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易經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sz="4400" dirty="0" smtClean="0"/>
              <a:t>積善之家，必有餘慶；積</a:t>
            </a:r>
            <a:r>
              <a:rPr lang="zh-TW" altLang="en-US" sz="4400" dirty="0" smtClean="0">
                <a:solidFill>
                  <a:srgbClr val="FF0000"/>
                </a:solidFill>
              </a:rPr>
              <a:t>不善</a:t>
            </a:r>
            <a:r>
              <a:rPr lang="zh-TW" altLang="en-US" sz="4400" dirty="0" smtClean="0"/>
              <a:t>之家，必有餘殃</a:t>
            </a:r>
            <a:endParaRPr lang="en-US" altLang="zh-TW" sz="4400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sz="6600" dirty="0" smtClean="0"/>
              <a:t>      </a:t>
            </a:r>
            <a:r>
              <a:rPr lang="zh-TW" altLang="en-US" sz="6600" dirty="0" smtClean="0">
                <a:solidFill>
                  <a:srgbClr val="FF0000"/>
                </a:solidFill>
              </a:rPr>
              <a:t>善    不善     惡</a:t>
            </a:r>
            <a:r>
              <a:rPr lang="zh-TW" altLang="en-US" sz="6600" dirty="0" smtClean="0"/>
              <a:t/>
            </a:r>
            <a:br>
              <a:rPr lang="zh-TW" altLang="en-US" sz="66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9" name="內容版面配置區 9" descr="443949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663"/>
            <a:ext cx="9144000" cy="67643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zh-TW" altLang="en-US" dirty="0" smtClean="0"/>
              <a:t>何謂修行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1143000" y="1981200"/>
            <a:ext cx="7572375" cy="4038600"/>
          </a:xfrm>
        </p:spPr>
        <p:txBody>
          <a:bodyPr/>
          <a:lstStyle/>
          <a:p>
            <a:r>
              <a:rPr lang="zh-TW" altLang="en-US" smtClean="0"/>
              <a:t>徒弟：「修行是讓人什麼都放下嗎？」  </a:t>
            </a:r>
          </a:p>
          <a:p>
            <a:r>
              <a:rPr lang="zh-TW" altLang="en-US" smtClean="0"/>
              <a:t>師父：「不是。」  </a:t>
            </a:r>
          </a:p>
          <a:p>
            <a:r>
              <a:rPr lang="zh-TW" altLang="en-US" smtClean="0"/>
              <a:t>徒弟：「可為什麼經常說萬緣放下？」  </a:t>
            </a:r>
          </a:p>
          <a:p>
            <a:r>
              <a:rPr lang="zh-TW" altLang="en-US" smtClean="0"/>
              <a:t>師父：「萬緣放下作甚麼？」  </a:t>
            </a:r>
          </a:p>
          <a:p>
            <a:r>
              <a:rPr lang="zh-TW" altLang="en-US" smtClean="0"/>
              <a:t>徒弟：是啊，弟子也覺得很困惑啊。</a:t>
            </a:r>
          </a:p>
          <a:p>
            <a:r>
              <a:rPr lang="zh-TW" altLang="en-US" smtClean="0"/>
              <a:t>感覺修行好像總是讓人趨向一種消極。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142844" y="785813"/>
            <a:ext cx="8572531" cy="5233987"/>
          </a:xfrm>
        </p:spPr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弟子身邊也有一些人說：如果什麼都放下了，錢從何來？衣食從何而來？都不工作了，這個世界不就完蛋了嗎？  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師父：「什麼都放下了會完蛋，什麼都放不下也會完蛋。」  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徒弟：「應當如何是好？」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  師父：「替而換之。」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876816"/>
          </a:xfrm>
        </p:spPr>
        <p:txBody>
          <a:bodyPr/>
          <a:lstStyle/>
          <a:p>
            <a:r>
              <a:rPr lang="zh-TW" altLang="en-US" dirty="0" smtClean="0"/>
              <a:t>師父：「你能讓乞丐心甘情願放下手中的緊攥著的硬幣嗎？」  </a:t>
            </a:r>
          </a:p>
          <a:p>
            <a:r>
              <a:rPr lang="zh-TW" altLang="en-US" dirty="0" smtClean="0"/>
              <a:t>徒弟：「沒把握。」</a:t>
            </a:r>
          </a:p>
          <a:p>
            <a:r>
              <a:rPr lang="zh-TW" altLang="en-US" dirty="0" smtClean="0"/>
              <a:t>  師父：「你拿一石子能換回乞丐手中的硬幣嗎？」  </a:t>
            </a:r>
          </a:p>
          <a:p>
            <a:r>
              <a:rPr lang="zh-TW" altLang="en-US" dirty="0" smtClean="0"/>
              <a:t>徒弟：「不能。」  </a:t>
            </a:r>
          </a:p>
          <a:p>
            <a:r>
              <a:rPr lang="zh-TW" altLang="en-US" dirty="0" smtClean="0"/>
              <a:t>師父：「為什麼？」</a:t>
            </a:r>
            <a:endParaRPr lang="en-US" altLang="zh-TW" dirty="0" smtClean="0"/>
          </a:p>
          <a:p>
            <a:r>
              <a:rPr lang="zh-TW" altLang="en-US" dirty="0" smtClean="0"/>
              <a:t>徒弟：「因為硬幣更值錢。」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685800" y="642938"/>
            <a:ext cx="7772400" cy="537686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師父：「那你拿金子呢？」  </a:t>
            </a:r>
          </a:p>
          <a:p>
            <a:r>
              <a:rPr lang="zh-TW" altLang="en-US" dirty="0" smtClean="0"/>
              <a:t>徒弟：「那就行了。」  </a:t>
            </a:r>
          </a:p>
          <a:p>
            <a:r>
              <a:rPr lang="zh-TW" altLang="en-US" dirty="0" smtClean="0"/>
              <a:t>師父：「為什麼？」  </a:t>
            </a:r>
          </a:p>
          <a:p>
            <a:r>
              <a:rPr lang="zh-TW" altLang="en-US" dirty="0" smtClean="0"/>
              <a:t>徒弟：「金子更值錢啊。」  </a:t>
            </a:r>
          </a:p>
          <a:p>
            <a:r>
              <a:rPr lang="zh-TW" altLang="en-US" dirty="0" smtClean="0"/>
              <a:t>師父：所以，放下最簡單的方式，就是替換。</a:t>
            </a:r>
          </a:p>
          <a:p>
            <a:r>
              <a:rPr lang="zh-TW" altLang="en-US" dirty="0" smtClean="0"/>
              <a:t>放不下的原因，是因為沒有得到更好的。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357159" y="785813"/>
            <a:ext cx="8501092" cy="5233987"/>
          </a:xfrm>
        </p:spPr>
        <p:txBody>
          <a:bodyPr>
            <a:normAutofit fontScale="92500" lnSpcReduction="20000"/>
          </a:bodyPr>
          <a:lstStyle/>
          <a:p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用素食去替換肉食時，你就放下了屠刀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用佈施去替換索取時，你就放下了貪婪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用信仰去替換空虛時，你就放下了寂寞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用智慧去替換愚癡時，你就放下了執著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用正念去替換雜念時，你就放下了妄想  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用隨喜去替換嫉妒時，你就放下了憂惱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用忍辱去替換報復時，你就放下了嗔恨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用慈愛去替換貪愛時，你就放下了心痛</a:t>
            </a:r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  想放下什麼，先懂得提起什麼。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536" y="404664"/>
            <a:ext cx="8435280" cy="6192688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99FF"/>
            </a:solidFill>
          </a:ln>
        </p:spPr>
        <p:txBody>
          <a:bodyPr vert="horz"/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古時修行：先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修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得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					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自淨其意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眾善奉行 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諸惡莫做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紅塵多波浪  六根對境生心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在塵染塵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縱爾聰明過顏閔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不遇明師莫強猜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很難跨越此岸到彼岸的生命之海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13" name="右彎箭號 12"/>
          <p:cNvSpPr/>
          <p:nvPr/>
        </p:nvSpPr>
        <p:spPr>
          <a:xfrm>
            <a:off x="2195736" y="2060848"/>
            <a:ext cx="1080120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右彎箭號 13"/>
          <p:cNvSpPr/>
          <p:nvPr/>
        </p:nvSpPr>
        <p:spPr>
          <a:xfrm>
            <a:off x="4932040" y="1412776"/>
            <a:ext cx="1080120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5580112" y="1988840"/>
            <a:ext cx="72008" cy="410445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228184" y="2132856"/>
            <a:ext cx="0" cy="403244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635896" y="393305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此岸</a:t>
            </a:r>
            <a:endParaRPr lang="zh-TW" altLang="en-US" sz="6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00192" y="393305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彼岸</a:t>
            </a:r>
          </a:p>
        </p:txBody>
      </p:sp>
      <p:sp>
        <p:nvSpPr>
          <p:cNvPr id="23" name="左-右雙向箭號 22"/>
          <p:cNvSpPr/>
          <p:nvPr/>
        </p:nvSpPr>
        <p:spPr>
          <a:xfrm>
            <a:off x="5436096" y="4221088"/>
            <a:ext cx="936104" cy="57606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536" y="260648"/>
            <a:ext cx="8435280" cy="6408712"/>
          </a:xfrm>
          <a:blipFill>
            <a:blip r:embed="rId2" cstate="print"/>
            <a:tile tx="0" ty="0" sx="100000" sy="100000" flip="none" algn="tl"/>
          </a:blipFill>
        </p:spPr>
        <p:txBody>
          <a:bodyPr vert="horz"/>
          <a:lstStyle/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  今日修行：先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得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修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 lvl="8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清楚修行的目標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8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點心燈  開智慧  良知覺醒  改毛病去脾氣  時時省察  找到下手處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8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修菩薩心  行菩薩行  法聖學賢 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8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道在日常   更於大道場   發揮生命之真善美</a:t>
            </a:r>
          </a:p>
        </p:txBody>
      </p:sp>
      <p:sp>
        <p:nvSpPr>
          <p:cNvPr id="14" name="橢圓 13"/>
          <p:cNvSpPr/>
          <p:nvPr/>
        </p:nvSpPr>
        <p:spPr>
          <a:xfrm>
            <a:off x="1115616" y="1772816"/>
            <a:ext cx="2664296" cy="2520280"/>
          </a:xfrm>
          <a:prstGeom prst="ellipse">
            <a:avLst/>
          </a:prstGeom>
          <a:solidFill>
            <a:srgbClr val="8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天命明師心法真傳</a:t>
            </a:r>
            <a:endParaRPr lang="en-US" altLang="zh-TW" sz="32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超生了死</a:t>
            </a:r>
            <a:endParaRPr lang="zh-TW" altLang="en-US" sz="32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304800"/>
            <a:ext cx="8839200" cy="1470025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zh-TW" alt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二、</a:t>
            </a: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如何美化心靈 </a:t>
            </a:r>
            <a:r>
              <a:rPr lang="en-US" altLang="zh-TW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---</a:t>
            </a: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修</a:t>
            </a:r>
            <a:r>
              <a:rPr lang="zh-TW" alt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持</a:t>
            </a: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內功 </a:t>
            </a:r>
            <a:endParaRPr lang="zh-TW" alt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1844675"/>
            <a:ext cx="7632700" cy="17526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66FF3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4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4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去十惡八邪</a:t>
            </a:r>
            <a:r>
              <a:rPr lang="en-US" altLang="zh-TW" sz="4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4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48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行五常之德</a:t>
            </a:r>
            <a:endParaRPr lang="en-US" altLang="zh-TW" sz="4800" b="1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以佛同行 效其典範</a:t>
            </a:r>
            <a:endParaRPr lang="en-US" altLang="zh-TW" sz="4800" b="1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善用三寶調身心 </a:t>
            </a:r>
            <a:endParaRPr lang="zh-TW" altLang="en-US" sz="4800" b="1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pPr eaLnBrk="1" hangingPunct="1"/>
            <a:r>
              <a:rPr lang="zh-TW" altLang="en-US" sz="4000" u="sng" dirty="0" smtClean="0">
                <a:solidFill>
                  <a:srgbClr val="990033"/>
                </a:solidFill>
                <a:ea typeface="標楷體" pitchFamily="65" charset="-120"/>
              </a:rPr>
              <a:t>生命的身心靈結構</a:t>
            </a: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733800" y="1828800"/>
            <a:ext cx="1219200" cy="1143000"/>
          </a:xfrm>
          <a:prstGeom prst="ellipse">
            <a:avLst/>
          </a:prstGeom>
          <a:solidFill>
            <a:srgbClr val="FFFF99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3000">
                <a:ea typeface="標楷體" pitchFamily="65" charset="-120"/>
              </a:rPr>
              <a:t>靈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733800" y="5029200"/>
            <a:ext cx="1219200" cy="1143000"/>
          </a:xfrm>
          <a:prstGeom prst="ellipse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2700">
                <a:ea typeface="標楷體" pitchFamily="65" charset="-120"/>
              </a:rPr>
              <a:t>身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733800" y="3429000"/>
            <a:ext cx="1219200" cy="1143000"/>
          </a:xfrm>
          <a:prstGeom prst="ellipse">
            <a:avLst/>
          </a:prstGeom>
          <a:solidFill>
            <a:srgbClr val="990033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2500" b="1">
                <a:solidFill>
                  <a:srgbClr val="990033"/>
                </a:solidFill>
                <a:ea typeface="標楷體" pitchFamily="65" charset="-120"/>
              </a:rPr>
              <a:t>心識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638800" y="3352800"/>
            <a:ext cx="2819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500">
                <a:solidFill>
                  <a:srgbClr val="990033"/>
                </a:solidFill>
                <a:ea typeface="標楷體" pitchFamily="65" charset="-120"/>
              </a:rPr>
              <a:t>由過去能量累積影響現在的生命狀態量</a:t>
            </a:r>
            <a:r>
              <a:rPr lang="en-US" altLang="zh-TW" sz="2500">
                <a:solidFill>
                  <a:srgbClr val="990033"/>
                </a:solidFill>
                <a:ea typeface="標楷體" pitchFamily="65" charset="-120"/>
              </a:rPr>
              <a:t>(</a:t>
            </a:r>
            <a:r>
              <a:rPr lang="zh-TW" altLang="en-US" sz="2500">
                <a:solidFill>
                  <a:srgbClr val="990033"/>
                </a:solidFill>
                <a:ea typeface="標楷體" pitchFamily="65" charset="-120"/>
              </a:rPr>
              <a:t>輪迴世界</a:t>
            </a:r>
            <a:r>
              <a:rPr lang="en-US" altLang="zh-TW" sz="2500">
                <a:solidFill>
                  <a:srgbClr val="990033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638800" y="5105400"/>
            <a:ext cx="2362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500">
                <a:solidFill>
                  <a:srgbClr val="990033"/>
                </a:solidFill>
                <a:ea typeface="標楷體" pitchFamily="65" charset="-120"/>
              </a:rPr>
              <a:t>人類最粗慥的生命感官認知狀態易受心念影響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5181600" y="55626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15000" y="1524000"/>
            <a:ext cx="2895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500">
                <a:solidFill>
                  <a:srgbClr val="0000CC"/>
                </a:solidFill>
                <a:ea typeface="標楷體" pitchFamily="65" charset="-120"/>
              </a:rPr>
              <a:t>清淨元神本體可隨心識應化</a:t>
            </a:r>
            <a:r>
              <a:rPr lang="zh-TW" altLang="en-US"/>
              <a:t>，</a:t>
            </a:r>
            <a:r>
              <a:rPr lang="zh-TW" altLang="en-US" sz="2500">
                <a:solidFill>
                  <a:srgbClr val="0000CC"/>
                </a:solidFill>
                <a:ea typeface="標楷體" pitchFamily="65" charset="-120"/>
              </a:rPr>
              <a:t> 本質不變可超越時間與空間之限制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5181600" y="39624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990033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5181600" y="2286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762000" y="2895600"/>
            <a:ext cx="1828800" cy="1600200"/>
          </a:xfrm>
          <a:prstGeom prst="ellipse">
            <a:avLst/>
          </a:prstGeom>
          <a:solidFill>
            <a:srgbClr val="FF66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2500">
                <a:solidFill>
                  <a:srgbClr val="CC0000"/>
                </a:solidFill>
                <a:ea typeface="標楷體" pitchFamily="65" charset="-120"/>
              </a:rPr>
              <a:t>完整生命體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2819400" y="2667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8956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 flipV="1">
            <a:off x="2819400" y="4876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0"/>
            <a:ext cx="7772400" cy="1470025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十惡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188" y="908050"/>
            <a:ext cx="8532812" cy="237648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>
              <a:lnSpc>
                <a:spcPct val="80000"/>
              </a:lnSpc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心有三毒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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貪－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貪得無厭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佈施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     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  <a:hlinkClick r:id="rId2" action="ppaction://hlinkfile"/>
              </a:rPr>
              <a:t>比較一下哪個貪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  <a:hlinkClick r:id="rId2" action="ppaction://hlinkfile"/>
              </a:rPr>
              <a:t>1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    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  <a:hlinkClick r:id="rId3" action="ppaction://hlinkfile"/>
              </a:rPr>
              <a:t>比較一下哪個貪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  <a:hlinkClick r:id="rId3" action="ppaction://hlinkfile"/>
              </a:rPr>
              <a:t>2</a:t>
            </a:r>
            <a:endParaRPr lang="zh-TW" alt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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嗔－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看不順眼就生氣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慈悲隨喜</a:t>
            </a:r>
            <a:endParaRPr lang="zh-TW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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癡－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正理聽不入耳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放下解脫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11188" y="3429000"/>
            <a:ext cx="85328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(2)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身有三惡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  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殺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－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殺生害命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轉成護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生救生</a:t>
            </a:r>
          </a:p>
          <a:p>
            <a:pPr>
              <a:spcBef>
                <a:spcPct val="20000"/>
              </a:spcBef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  盜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－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偷盜搶奪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轉成克念止欲</a:t>
            </a:r>
            <a:endParaRPr lang="zh-TW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  淫</a:t>
            </a:r>
            <a:r>
              <a:rPr lang="zh-TW" alt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－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邪惡不正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sym typeface="Wingdings" pitchFamily="2" charset="2"/>
              </a:rPr>
              <a:t>轉成端正身心</a:t>
            </a:r>
            <a:endParaRPr lang="zh-TW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288" y="765175"/>
            <a:ext cx="8748712" cy="3744913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altLang="zh-TW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口有四惡</a:t>
            </a:r>
            <a:endParaRPr lang="zh-TW" altLang="en-US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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惡口－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講話不堪入耳</a:t>
            </a:r>
            <a:r>
              <a:rPr lang="en-US" altLang="zh-TW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說好話</a:t>
            </a:r>
          </a:p>
          <a:p>
            <a:pPr algn="l">
              <a:lnSpc>
                <a:spcPct val="80000"/>
              </a:lnSpc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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兩舌－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說話搬弄是非</a:t>
            </a:r>
            <a:r>
              <a:rPr lang="en-US" altLang="zh-TW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方便舌</a:t>
            </a:r>
            <a:endParaRPr lang="zh-TW" altLang="en-US" sz="4400" b="1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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妄言－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胡言亂語</a:t>
            </a:r>
            <a:r>
              <a:rPr lang="en-US" altLang="zh-TW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忠言 </a:t>
            </a:r>
            <a:r>
              <a:rPr lang="zh-TW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真心話</a:t>
            </a:r>
            <a:endParaRPr lang="zh-TW" altLang="en-US" sz="4400" b="1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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绮語</a:t>
            </a:r>
            <a:r>
              <a:rPr lang="zh-TW" altLang="en-US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花言巧語</a:t>
            </a:r>
            <a:r>
              <a:rPr lang="en-US" altLang="zh-TW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正經正當的話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60350"/>
            <a:ext cx="8424863" cy="586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十惡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貪嗔癡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殺盜淫</a:t>
            </a:r>
          </a:p>
          <a:p>
            <a:pPr>
              <a:buFontTx/>
              <a:buNone/>
            </a:pP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惡口兩舌妄言绮語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八邪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眼耳鼻舌身意手足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行邪道</a:t>
            </a:r>
          </a:p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天堂的路有十萬八千里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-----</a:t>
            </a:r>
          </a:p>
          <a:p>
            <a:pPr>
              <a:buFontTx/>
              <a:buNone/>
            </a:pP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去掉十惡等於走了十萬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</a:p>
          <a:p>
            <a:pPr>
              <a:buFontTx/>
              <a:buNone/>
            </a:pP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改掉八邪又走了八千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所以說迷者千里遠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悟者一步超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</a:p>
          <a:p>
            <a:endParaRPr lang="en-US" altLang="zh-TW" sz="4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686320"/>
          </a:xfrm>
        </p:spPr>
        <p:txBody>
          <a:bodyPr>
            <a:no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</a:rPr>
              <a:t>《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零極限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>》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心靈療法</a:t>
            </a:r>
            <a:endParaRPr lang="zh-TW" altLang="en-US" sz="4400" b="1" dirty="0" smtClean="0"/>
          </a:p>
          <a:p>
            <a:r>
              <a:rPr lang="zh-TW" altLang="en-US" sz="4400" b="1" dirty="0" smtClean="0"/>
              <a:t>主要是藉由持續的複誦四句話： </a:t>
            </a:r>
            <a:r>
              <a:rPr lang="en-US" altLang="zh-TW" sz="4400" b="1" dirty="0" smtClean="0"/>
              <a:t>【</a:t>
            </a:r>
            <a:r>
              <a:rPr lang="zh-TW" altLang="en-US" sz="4400" b="1" dirty="0" smtClean="0">
                <a:solidFill>
                  <a:srgbClr val="D60093"/>
                </a:solidFill>
              </a:rPr>
              <a:t>對不起、</a:t>
            </a:r>
            <a:endParaRPr lang="en-US" altLang="zh-TW" sz="4400" b="1" dirty="0" smtClean="0">
              <a:solidFill>
                <a:srgbClr val="D60093"/>
              </a:solidFill>
            </a:endParaRPr>
          </a:p>
          <a:p>
            <a:pPr>
              <a:buNone/>
            </a:pPr>
            <a:r>
              <a:rPr lang="en-US" altLang="zh-TW" sz="4400" b="1" dirty="0" smtClean="0">
                <a:solidFill>
                  <a:srgbClr val="D60093"/>
                </a:solidFill>
              </a:rPr>
              <a:t>			</a:t>
            </a:r>
            <a:r>
              <a:rPr lang="zh-TW" altLang="en-US" sz="4400" b="1" dirty="0" smtClean="0">
                <a:solidFill>
                  <a:srgbClr val="D60093"/>
                </a:solidFill>
              </a:rPr>
              <a:t>請原諒我、</a:t>
            </a:r>
            <a:endParaRPr lang="en-US" altLang="zh-TW" sz="4400" b="1" dirty="0" smtClean="0">
              <a:solidFill>
                <a:srgbClr val="D60093"/>
              </a:solidFill>
            </a:endParaRPr>
          </a:p>
          <a:p>
            <a:pPr>
              <a:buNone/>
            </a:pPr>
            <a:r>
              <a:rPr lang="en-US" altLang="zh-TW" sz="4400" b="1" dirty="0" smtClean="0">
                <a:solidFill>
                  <a:srgbClr val="D60093"/>
                </a:solidFill>
              </a:rPr>
              <a:t>				</a:t>
            </a:r>
            <a:r>
              <a:rPr lang="zh-TW" altLang="en-US" sz="4400" b="1" dirty="0" smtClean="0">
                <a:solidFill>
                  <a:srgbClr val="D60093"/>
                </a:solidFill>
              </a:rPr>
              <a:t>謝謝你、</a:t>
            </a:r>
            <a:endParaRPr lang="en-US" altLang="zh-TW" sz="4400" b="1" dirty="0" smtClean="0">
              <a:solidFill>
                <a:srgbClr val="D60093"/>
              </a:solidFill>
            </a:endParaRPr>
          </a:p>
          <a:p>
            <a:pPr>
              <a:buNone/>
            </a:pPr>
            <a:r>
              <a:rPr lang="en-US" altLang="zh-TW" sz="4400" b="1" dirty="0" smtClean="0">
                <a:solidFill>
                  <a:srgbClr val="D60093"/>
                </a:solidFill>
              </a:rPr>
              <a:t>					</a:t>
            </a:r>
            <a:r>
              <a:rPr lang="zh-TW" altLang="en-US" sz="4400" b="1" dirty="0" smtClean="0">
                <a:solidFill>
                  <a:srgbClr val="D60093"/>
                </a:solidFill>
              </a:rPr>
              <a:t>我愛你</a:t>
            </a:r>
            <a:r>
              <a:rPr lang="en-US" altLang="zh-TW" sz="4400" b="1" dirty="0" smtClean="0"/>
              <a:t>】</a:t>
            </a:r>
          </a:p>
          <a:p>
            <a:pPr>
              <a:buNone/>
            </a:pPr>
            <a:r>
              <a:rPr lang="en-US" altLang="zh-TW" sz="4400" b="1" dirty="0" smtClean="0"/>
              <a:t>		</a:t>
            </a:r>
            <a:r>
              <a:rPr lang="zh-TW" altLang="en-US" sz="4400" b="1" dirty="0" smtClean="0"/>
              <a:t>用以清理在我們靈魂或是細胞記憶裡的共業。</a:t>
            </a:r>
            <a:endParaRPr lang="zh-TW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世界上最有正能量的語言</a:t>
            </a:r>
            <a:r>
              <a:rPr lang="en-US" altLang="zh-TW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 ~</a:t>
            </a:r>
            <a:endParaRPr lang="zh-TW" altLang="zh-TW" sz="36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學會有正能量的</a:t>
            </a:r>
            <a:r>
              <a:rPr lang="zh-TW" altLang="en-US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話：</a:t>
            </a:r>
            <a:r>
              <a:rPr lang="en-US" altLang="zh-TW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      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            </a:t>
            </a:r>
          </a:p>
          <a:p>
            <a:pPr>
              <a:buNone/>
            </a:pP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給人溫暖，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給人鼓勵，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給人讚美，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給人信心，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給人方便，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給人希望，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給人智慧！</a:t>
            </a:r>
            <a:endParaRPr lang="zh-TW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44" y="549275"/>
            <a:ext cx="8786873" cy="1470025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行五常之德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200" b="1" dirty="0" smtClean="0"/>
              <a:t>經典家教，正是心的教育</a:t>
            </a:r>
            <a:r>
              <a:rPr lang="zh-TW" altLang="en-US" sz="6000" b="1" dirty="0" smtClean="0"/>
              <a:t/>
            </a:r>
            <a:br>
              <a:rPr lang="zh-TW" altLang="en-US" sz="6000" b="1" dirty="0" smtClean="0"/>
            </a:b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2133600"/>
            <a:ext cx="7632700" cy="388778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altLang="zh-TW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仁</a:t>
            </a:r>
          </a:p>
          <a:p>
            <a:pPr algn="l">
              <a:lnSpc>
                <a:spcPct val="80000"/>
              </a:lnSpc>
            </a:pPr>
            <a:r>
              <a:rPr lang="en-US" altLang="zh-TW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義</a:t>
            </a:r>
          </a:p>
          <a:p>
            <a:pPr algn="l">
              <a:lnSpc>
                <a:spcPct val="80000"/>
              </a:lnSpc>
            </a:pPr>
            <a:r>
              <a:rPr lang="en-US" altLang="zh-TW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禮</a:t>
            </a:r>
          </a:p>
          <a:p>
            <a:pPr algn="l">
              <a:lnSpc>
                <a:spcPct val="80000"/>
              </a:lnSpc>
            </a:pPr>
            <a:r>
              <a:rPr lang="en-US" altLang="zh-TW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</a:t>
            </a:r>
          </a:p>
          <a:p>
            <a:pPr algn="l">
              <a:lnSpc>
                <a:spcPct val="80000"/>
              </a:lnSpc>
            </a:pPr>
            <a:r>
              <a:rPr lang="en-US" altLang="zh-TW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信</a:t>
            </a:r>
          </a:p>
        </p:txBody>
      </p:sp>
      <p:pic>
        <p:nvPicPr>
          <p:cNvPr id="4" name="圖片 3" descr="五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071678"/>
            <a:ext cx="564659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50292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altLang="zh-TW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l">
              <a:spcBef>
                <a:spcPct val="50000"/>
              </a:spcBef>
            </a:pP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1114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仁－</a:t>
            </a:r>
            <a:r>
              <a:rPr kumimoji="0"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惻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隱之心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83534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修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仁的方法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latin typeface="SimHei" pitchFamily="49" charset="-122"/>
                <a:ea typeface="SimHei" pitchFamily="49" charset="-122"/>
              </a:rPr>
              <a:t>人要心存自己，也要心存他人，也就是能夠愛自己，更進而愛別人。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l">
              <a:spcBef>
                <a:spcPct val="50000"/>
              </a:spcBef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愛的廣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.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無私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.</a:t>
            </a: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正確</a:t>
            </a:r>
          </a:p>
          <a:p>
            <a:pPr algn="l">
              <a:spcBef>
                <a:spcPct val="50000"/>
              </a:spcBef>
            </a:pP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遠離不仁的工作與遊樂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457200" y="1600200"/>
            <a:ext cx="914400" cy="914400"/>
          </a:xfrm>
          <a:custGeom>
            <a:avLst/>
            <a:gdLst>
              <a:gd name="G0" fmla="+- 7425 0 0"/>
              <a:gd name="G1" fmla="+- 21600 0 7425"/>
              <a:gd name="G2" fmla="+- 21600 0 742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425" y="10800"/>
                </a:moveTo>
                <a:cubicBezTo>
                  <a:pt x="7425" y="12664"/>
                  <a:pt x="8936" y="14175"/>
                  <a:pt x="10800" y="14175"/>
                </a:cubicBezTo>
                <a:cubicBezTo>
                  <a:pt x="12664" y="14175"/>
                  <a:pt x="14175" y="12664"/>
                  <a:pt x="14175" y="10800"/>
                </a:cubicBezTo>
                <a:cubicBezTo>
                  <a:pt x="14175" y="8936"/>
                  <a:pt x="12664" y="7425"/>
                  <a:pt x="10800" y="7425"/>
                </a:cubicBezTo>
                <a:cubicBezTo>
                  <a:pt x="8936" y="7425"/>
                  <a:pt x="7425" y="8936"/>
                  <a:pt x="7425" y="10800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義－羞惡之心</a:t>
            </a:r>
            <a:b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077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dirty="0" smtClean="0">
                <a:latin typeface="SimHei" pitchFamily="49" charset="-122"/>
                <a:ea typeface="SimHei" pitchFamily="49" charset="-122"/>
              </a:rPr>
              <a:t>懂得世間的是非善惡，做人做事能夠合理。</a:t>
            </a:r>
            <a:endParaRPr lang="en-US" altLang="zh-TW" sz="4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修義的方法</a:t>
            </a:r>
            <a:r>
              <a:rPr lang="en-US" altLang="zh-TW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正當合宜的行為</a:t>
            </a:r>
          </a:p>
          <a:p>
            <a:pPr>
              <a:spcBef>
                <a:spcPct val="50000"/>
              </a:spcBef>
            </a:pPr>
            <a:endParaRPr lang="en-US" altLang="zh-TW" sz="4400" b="1" dirty="0" smtClean="0">
              <a:latin typeface="SimHei" pitchFamily="49" charset="-122"/>
              <a:ea typeface="SimHei" pitchFamily="49" charset="-122"/>
            </a:endParaRPr>
          </a:p>
          <a:p>
            <a:pPr>
              <a:spcBef>
                <a:spcPct val="50000"/>
              </a:spcBef>
            </a:pPr>
            <a:endParaRPr lang="zh-TW" alt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禮－辭讓之心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7088" y="1196975"/>
            <a:ext cx="770572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禮敬  禮讓  禮貌</a:t>
            </a:r>
            <a:r>
              <a:rPr lang="en-US" altLang="zh-TW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-------</a:t>
            </a: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latin typeface="SimHei" pitchFamily="49" charset="-122"/>
                <a:ea typeface="SimHei" pitchFamily="49" charset="-122"/>
              </a:rPr>
              <a:t>在團體中行為的規範。</a:t>
            </a:r>
            <a:endParaRPr lang="en-US" altLang="zh-TW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l">
              <a:spcBef>
                <a:spcPct val="50000"/>
              </a:spcBef>
            </a:pPr>
            <a:endParaRPr lang="en-US" altLang="zh-TW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l">
              <a:spcBef>
                <a:spcPct val="50000"/>
              </a:spcBef>
            </a:pPr>
            <a:endParaRPr lang="en-US" altLang="zh-TW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85720" y="3000372"/>
            <a:ext cx="85518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修禮的方法</a:t>
            </a:r>
            <a:r>
              <a:rPr lang="en-US" altLang="zh-TW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zh-TW" alt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規規矩矩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的態度</a:t>
            </a:r>
          </a:p>
          <a:p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恭恭敬敬的行為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智－是非之心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458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智慧 智能 才德智兼備 好學近乎智</a:t>
            </a:r>
          </a:p>
          <a:p>
            <a:pPr>
              <a:spcBef>
                <a:spcPct val="50000"/>
              </a:spcBef>
            </a:pPr>
            <a:r>
              <a:rPr lang="zh-TW" altLang="en-US" sz="4400" b="1" dirty="0" smtClean="0">
                <a:latin typeface="SimHei" pitchFamily="49" charset="-122"/>
                <a:ea typeface="SimHei" pitchFamily="49" charset="-122"/>
              </a:rPr>
              <a:t>對周遭環境及事物具有理解、應變的能力。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 algn="l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修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智的方法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讀聖賢書  接近佛堂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. </a:t>
            </a: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多親近善知識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sz="6000" dirty="0" smtClean="0"/>
              <a:t>       你相信有靈魂嗎</a:t>
            </a:r>
            <a:r>
              <a:rPr lang="en-US" altLang="zh-TW" sz="6000" dirty="0" smtClean="0"/>
              <a:t>?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信－信統四端而兼萬善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信心  信用  信仰</a:t>
            </a:r>
            <a:r>
              <a:rPr lang="en-US" altLang="zh-TW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----</a:t>
            </a:r>
          </a:p>
          <a:p>
            <a:pPr algn="l">
              <a:spcBef>
                <a:spcPct val="50000"/>
              </a:spcBef>
            </a:pPr>
            <a:r>
              <a:rPr lang="zh-TW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修信的方法</a:t>
            </a:r>
            <a:r>
              <a:rPr lang="en-US" altLang="zh-TW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TW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言而有信</a:t>
            </a:r>
            <a:r>
              <a:rPr lang="en-US" altLang="zh-TW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.</a:t>
            </a: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對自己的行為負責</a:t>
            </a:r>
          </a:p>
          <a:p>
            <a:pPr algn="l">
              <a:spcBef>
                <a:spcPct val="50000"/>
              </a:spcBef>
            </a:pPr>
            <a:r>
              <a:rPr lang="zh-TW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求佛先求心無愧</a:t>
            </a:r>
          </a:p>
          <a:p>
            <a:pPr algn="l">
              <a:spcBef>
                <a:spcPct val="50000"/>
              </a:spcBef>
            </a:pPr>
            <a:endParaRPr lang="en-US" altLang="zh-TW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14283" y="214290"/>
            <a:ext cx="85011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一個人比您優秀，必須和他交往，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因為優秀的人散發正能量。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endParaRPr lang="zh-TW" alt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一個人比您有德行，您盡量與他成為一個團隊，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因為厚德載物</a:t>
            </a:r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。</a:t>
            </a: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/>
            </a:r>
            <a:b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</a:br>
            <a:endParaRPr lang="zh-TW" alt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一個人比您有智慧，您盡可安心與他同行，</a:t>
            </a:r>
            <a:endParaRPr lang="en-US" altLang="zh-TW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相信智慧能照亮未來</a:t>
            </a:r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。</a:t>
            </a: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/>
            </a:r>
            <a:b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</a:br>
            <a:endParaRPr lang="zh-TW" alt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一個人活的生命比您有質量，您可用心與他成為知己，</a:t>
            </a:r>
            <a:endParaRPr lang="en-US" altLang="zh-TW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生命才有高度與寛度 </a:t>
            </a:r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。</a:t>
            </a:r>
            <a:b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</a:br>
            <a:endParaRPr lang="zh-TW" alt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與智者同行，與善者同頻</a:t>
            </a:r>
            <a:endParaRPr lang="zh-TW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116013" y="768350"/>
            <a:ext cx="7342187" cy="1143000"/>
          </a:xfrm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TW" altLang="en-US" sz="6000" b="1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顏子四勿</a:t>
            </a:r>
            <a:r>
              <a:rPr lang="zh-TW" altLang="en-US" sz="6000" b="1" dirty="0">
                <a:solidFill>
                  <a:srgbClr val="D60093"/>
                </a:solidFill>
                <a:ea typeface="標楷體" pitchFamily="65" charset="-120"/>
              </a:rPr>
              <a:t>：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981200"/>
            <a:ext cx="69818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非禮勿視</a:t>
            </a:r>
          </a:p>
          <a:p>
            <a:pPr>
              <a:buFontTx/>
              <a:buNone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    非禮勿聽</a:t>
            </a:r>
          </a:p>
          <a:p>
            <a:pPr>
              <a:buFontTx/>
              <a:buNone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    非禮勿言</a:t>
            </a:r>
          </a:p>
          <a:p>
            <a:pPr>
              <a:buFontTx/>
              <a:buNone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    非禮勿動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25513"/>
            <a:ext cx="7556500" cy="50397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7700" b="1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曾子三省</a:t>
            </a:r>
            <a:r>
              <a:rPr lang="zh-TW" altLang="en-US" sz="7700" b="1" dirty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為人謀而不忠乎？         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   與朋友交而不信乎？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   傳不習乎？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sz="4000" b="1" dirty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912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3.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以佛同行  效其典範</a:t>
            </a:r>
            <a:endParaRPr lang="zh-TW" altLang="en-US" dirty="0" smtClean="0"/>
          </a:p>
        </p:txBody>
      </p:sp>
      <p:sp>
        <p:nvSpPr>
          <p:cNvPr id="13414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 </a:t>
            </a:r>
            <a:fld id="{20DBB9E1-47A3-4237-AED6-1360EE2DA2DB}" type="slidenum">
              <a:rPr lang="en-US" altLang="zh-TW" smtClean="0">
                <a:latin typeface="Arial" pitchFamily="34" charset="0"/>
              </a:rPr>
              <a:pPr/>
              <a:t>54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134148" name="內容版面配置區 5" descr="三佛收圓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071563"/>
            <a:ext cx="8404225" cy="5473700"/>
          </a:xfr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a typeface="SimHei" pitchFamily="49" charset="-122"/>
              </a:rPr>
              <a:t>立準則，讓孩子知所遵循</a:t>
            </a:r>
          </a:p>
          <a:p>
            <a:r>
              <a:rPr lang="zh-TW" altLang="en-US" sz="4800" b="1" dirty="0" smtClean="0">
                <a:ea typeface="SimHei" pitchFamily="49" charset="-122"/>
              </a:rPr>
              <a:t>樹典型，讓孩子有好模範</a:t>
            </a:r>
          </a:p>
          <a:p>
            <a:r>
              <a:rPr lang="zh-TW" altLang="en-US" sz="4800" b="1" dirty="0" smtClean="0">
                <a:ea typeface="SimHei" pitchFamily="49" charset="-122"/>
              </a:rPr>
              <a:t>重環境，讓孩子受好薰陶</a:t>
            </a:r>
          </a:p>
          <a:p>
            <a:endParaRPr lang="zh-TW" altLang="en-US" sz="4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 1"/>
          <p:cNvSpPr>
            <a:spLocks noGrp="1"/>
          </p:cNvSpPr>
          <p:nvPr>
            <p:ph type="title"/>
          </p:nvPr>
        </p:nvSpPr>
        <p:spPr>
          <a:xfrm>
            <a:off x="714348" y="0"/>
            <a:ext cx="7386638" cy="785786"/>
          </a:xfrm>
        </p:spPr>
        <p:txBody>
          <a:bodyPr/>
          <a:lstStyle/>
          <a:p>
            <a:r>
              <a:rPr lang="zh-TW" altLang="en-US" dirty="0" smtClean="0"/>
              <a:t>依彌勒佛的德範修行</a:t>
            </a:r>
          </a:p>
        </p:txBody>
      </p:sp>
      <p:sp>
        <p:nvSpPr>
          <p:cNvPr id="135171" name="內容版面配置區 2"/>
          <p:cNvSpPr>
            <a:spLocks noGrp="1"/>
          </p:cNvSpPr>
          <p:nvPr>
            <p:ph idx="1"/>
          </p:nvPr>
        </p:nvSpPr>
        <p:spPr>
          <a:xfrm>
            <a:off x="1" y="908050"/>
            <a:ext cx="5715008" cy="54737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    1.</a:t>
            </a:r>
            <a:r>
              <a:rPr lang="zh-TW" altLang="en-US" dirty="0" smtClean="0"/>
              <a:t>慈悲寬容</a:t>
            </a:r>
            <a:r>
              <a:rPr lang="en-US" altLang="zh-TW" dirty="0" smtClean="0"/>
              <a:t>--</a:t>
            </a:r>
            <a:r>
              <a:rPr lang="zh-TW" altLang="en-US" dirty="0" smtClean="0"/>
              <a:t>學習開拓開心量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2.</a:t>
            </a:r>
            <a:r>
              <a:rPr lang="zh-TW" altLang="en-US" dirty="0" smtClean="0"/>
              <a:t>笑容滿面 給人歡樂</a:t>
            </a:r>
            <a:r>
              <a:rPr lang="en-US" altLang="zh-TW" dirty="0" smtClean="0"/>
              <a:t>--</a:t>
            </a:r>
            <a:r>
              <a:rPr lang="zh-TW" altLang="en-US" dirty="0" smtClean="0"/>
              <a:t>學習高</a:t>
            </a:r>
            <a:r>
              <a:rPr lang="en-US" altLang="zh-TW" b="1" dirty="0" smtClean="0"/>
              <a:t> </a:t>
            </a:r>
          </a:p>
          <a:p>
            <a:r>
              <a:rPr lang="en-US" altLang="zh-TW" b="1" dirty="0" smtClean="0"/>
              <a:t>      EQ</a:t>
            </a:r>
            <a:r>
              <a:rPr lang="zh-TW" altLang="en-US" b="1" dirty="0" smtClean="0"/>
              <a:t>［情緒商數</a:t>
            </a:r>
            <a:r>
              <a:rPr lang="en-US" altLang="zh-TW" b="1" dirty="0" smtClean="0"/>
              <a:t>〉</a:t>
            </a:r>
          </a:p>
          <a:p>
            <a:r>
              <a:rPr lang="zh-TW" altLang="en-US" dirty="0" smtClean="0"/>
              <a:t>      以樂觀的角度去看事情，遇壓</a:t>
            </a:r>
            <a:endParaRPr lang="en-US" altLang="zh-TW" dirty="0" smtClean="0"/>
          </a:p>
          <a:p>
            <a:r>
              <a:rPr lang="en-US" altLang="zh-TW" dirty="0" smtClean="0"/>
              <a:t>      </a:t>
            </a:r>
            <a:r>
              <a:rPr lang="zh-TW" altLang="en-US" dirty="0" smtClean="0"/>
              <a:t>力、困難挫折，勇於面對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彌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彌綸十方</a:t>
            </a:r>
            <a:endParaRPr lang="en-US" altLang="zh-TW" dirty="0" smtClean="0"/>
          </a:p>
          <a:p>
            <a:r>
              <a:rPr lang="zh-TW" altLang="en-US" dirty="0" smtClean="0"/>
              <a:t>         勒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勒住本心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 4.</a:t>
            </a:r>
            <a:r>
              <a:rPr lang="zh-TW" altLang="en-US" dirty="0" smtClean="0"/>
              <a:t>環保護生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培養悲心 不食眾</a:t>
            </a:r>
            <a:endParaRPr lang="en-US" altLang="zh-TW" dirty="0" smtClean="0"/>
          </a:p>
          <a:p>
            <a:r>
              <a:rPr lang="en-US" altLang="zh-TW" dirty="0" smtClean="0"/>
              <a:t>      </a:t>
            </a:r>
            <a:r>
              <a:rPr lang="zh-TW" altLang="en-US" dirty="0" smtClean="0"/>
              <a:t> 生肉</a:t>
            </a:r>
            <a:endParaRPr lang="en-US" altLang="zh-TW" dirty="0" smtClean="0"/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  <p:sp>
        <p:nvSpPr>
          <p:cNvPr id="135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 </a:t>
            </a:r>
            <a:fld id="{FF1403C9-5DA7-4320-B1BA-7CCDB1748016}" type="slidenum">
              <a:rPr lang="en-US" altLang="zh-TW" smtClean="0">
                <a:latin typeface="Arial" pitchFamily="34" charset="0"/>
              </a:rPr>
              <a:pPr/>
              <a:t>56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135173" name="Picture 4" descr="390402_363092837108897_1359913593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350043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標題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5556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依濟公活佛的德範修行</a:t>
            </a:r>
          </a:p>
        </p:txBody>
      </p:sp>
      <p:sp>
        <p:nvSpPr>
          <p:cNvPr id="136195" name="內容版面配置區 2"/>
          <p:cNvSpPr>
            <a:spLocks noGrp="1"/>
          </p:cNvSpPr>
          <p:nvPr>
            <p:ph idx="1"/>
          </p:nvPr>
        </p:nvSpPr>
        <p:spPr>
          <a:xfrm>
            <a:off x="1" y="714356"/>
            <a:ext cx="6786578" cy="554515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     濟</a:t>
            </a:r>
            <a:r>
              <a:rPr lang="en-US" altLang="zh-TW" dirty="0" smtClean="0"/>
              <a:t>----</a:t>
            </a:r>
            <a:r>
              <a:rPr lang="zh-TW" altLang="en-US" dirty="0" smtClean="0"/>
              <a:t>幫助他人</a:t>
            </a:r>
            <a:endParaRPr lang="en-US" altLang="zh-TW" dirty="0" smtClean="0"/>
          </a:p>
          <a:p>
            <a:r>
              <a:rPr lang="zh-TW" altLang="en-US" dirty="0" smtClean="0"/>
              <a:t>     公</a:t>
            </a:r>
            <a:r>
              <a:rPr lang="en-US" altLang="zh-TW" dirty="0" smtClean="0"/>
              <a:t>---- </a:t>
            </a:r>
            <a:r>
              <a:rPr lang="zh-TW" altLang="en-US" dirty="0" smtClean="0"/>
              <a:t>公心一片</a:t>
            </a:r>
            <a:endParaRPr lang="en-US" altLang="zh-TW" dirty="0" smtClean="0"/>
          </a:p>
          <a:p>
            <a:r>
              <a:rPr lang="zh-TW" altLang="en-US" dirty="0" smtClean="0"/>
              <a:t>     活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有生機</a:t>
            </a:r>
            <a:endParaRPr lang="en-US" altLang="zh-TW" dirty="0" smtClean="0"/>
          </a:p>
          <a:p>
            <a:r>
              <a:rPr lang="zh-TW" altLang="en-US" dirty="0" smtClean="0"/>
              <a:t>     佛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自覺覺他 覺醒圓滿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MQ(</a:t>
            </a:r>
            <a:r>
              <a:rPr lang="zh-TW" altLang="en-US" dirty="0" smtClean="0"/>
              <a:t>道德商數</a:t>
            </a:r>
            <a:r>
              <a:rPr lang="en-US" altLang="zh-TW" dirty="0" smtClean="0"/>
              <a:t>):</a:t>
            </a:r>
            <a:r>
              <a:rPr lang="zh-TW" altLang="en-US" dirty="0" smtClean="0"/>
              <a:t>體貼、尊重、容</a:t>
            </a:r>
            <a:endParaRPr lang="en-US" altLang="zh-TW" dirty="0" smtClean="0"/>
          </a:p>
          <a:p>
            <a:r>
              <a:rPr lang="zh-TW" altLang="en-US" dirty="0" smtClean="0"/>
              <a:t>    忍、誠實、合作、負責、禮貌、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        </a:t>
            </a:r>
            <a:r>
              <a:rPr lang="zh-TW" altLang="en-US" dirty="0" smtClean="0"/>
              <a:t>幽默等各種美德。</a:t>
            </a:r>
            <a:endParaRPr lang="en-US" altLang="zh-TW" dirty="0" smtClean="0"/>
          </a:p>
          <a:p>
            <a:r>
              <a:rPr lang="zh-TW" altLang="en-US" dirty="0" smtClean="0"/>
              <a:t>     孝悌友愛，關心體諒</a:t>
            </a:r>
            <a:endParaRPr lang="en-US" altLang="zh-TW" dirty="0" smtClean="0"/>
          </a:p>
          <a:p>
            <a:r>
              <a:rPr lang="zh-TW" altLang="en-US" dirty="0" smtClean="0"/>
              <a:t>     愛人愛物，惜緣感恩，</a:t>
            </a:r>
            <a:endParaRPr lang="en-US" altLang="zh-TW" dirty="0" smtClean="0"/>
          </a:p>
          <a:p>
            <a:r>
              <a:rPr lang="zh-TW" altLang="en-US" dirty="0" smtClean="0"/>
              <a:t>     珍惜擁有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36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 </a:t>
            </a:r>
            <a:fld id="{EAE688DE-E9F0-430D-8686-ACD640EE99B1}" type="slidenum">
              <a:rPr lang="en-US" altLang="zh-TW" smtClean="0">
                <a:latin typeface="Arial" pitchFamily="34" charset="0"/>
              </a:rPr>
              <a:pPr/>
              <a:t>57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136197" name="圖片 4" descr="11228111_1117106428303896_2990443732737169883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137" y="571480"/>
            <a:ext cx="23288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7219" name="內容版面配置區 3" descr="78023535_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72013" cy="3286125"/>
          </a:xfrm>
        </p:spPr>
      </p:pic>
      <p:pic>
        <p:nvPicPr>
          <p:cNvPr id="137220" name="圖片 4" descr="107.8.2午餐.淨慈寺.雷峰塔.晚餐_180831_00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圖片 5" descr="107.8.2午餐.淨慈寺.雷峰塔.晚餐_180831_00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286125"/>
            <a:ext cx="42862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圖片 6" descr="L406044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3" name="文字方塊 7"/>
          <p:cNvSpPr txBox="1">
            <a:spLocks noChangeArrowheads="1"/>
          </p:cNvSpPr>
          <p:nvPr/>
        </p:nvSpPr>
        <p:spPr bwMode="auto">
          <a:xfrm>
            <a:off x="142875" y="3429000"/>
            <a:ext cx="172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C00000"/>
                </a:solidFill>
              </a:rPr>
              <a:t>靈隱寺</a:t>
            </a:r>
          </a:p>
        </p:txBody>
      </p:sp>
      <p:sp>
        <p:nvSpPr>
          <p:cNvPr id="137224" name="文字方塊 8"/>
          <p:cNvSpPr txBox="1">
            <a:spLocks noChangeArrowheads="1"/>
          </p:cNvSpPr>
          <p:nvPr/>
        </p:nvSpPr>
        <p:spPr bwMode="auto">
          <a:xfrm>
            <a:off x="5214938" y="3500438"/>
            <a:ext cx="141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淨慈寺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8243" name="內容版面配置區 3" descr="108.8.2上午虎跑夢泉、八卦田_180831_00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2874"/>
            <a:ext cx="5486400" cy="5214951"/>
          </a:xfrm>
        </p:spPr>
      </p:pic>
      <p:pic>
        <p:nvPicPr>
          <p:cNvPr id="138244" name="圖片 4" descr="108.8.2上午虎跑夢泉、八卦田_180831_0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214290"/>
            <a:ext cx="32686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文字方塊 6"/>
          <p:cNvSpPr txBox="1">
            <a:spLocks noChangeArrowheads="1"/>
          </p:cNvSpPr>
          <p:nvPr/>
        </p:nvSpPr>
        <p:spPr bwMode="auto">
          <a:xfrm>
            <a:off x="1500188" y="5715000"/>
            <a:ext cx="560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/>
              <a:t>虎跑泉   濟公塔院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</a:t>
            </a:r>
            <a:r>
              <a:rPr lang="zh-TW" altLang="en-US" sz="5400" b="1" dirty="0" smtClean="0"/>
              <a:t>我是一個沒有靈魂的人 </a:t>
            </a:r>
            <a:endParaRPr lang="zh-TW" altLang="en-US" sz="54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9267" name="內容版面配置區 3" descr="108.8.2上午虎跑夢泉、八卦田_180831_00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857250"/>
            <a:ext cx="4017963" cy="5357813"/>
          </a:xfrm>
        </p:spPr>
      </p:pic>
      <p:pic>
        <p:nvPicPr>
          <p:cNvPr id="139268" name="圖片 4" descr="108.8.2上午虎跑夢泉、八卦田_180831_00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28625"/>
            <a:ext cx="41783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cidiaojigon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87275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4357686" y="1142984"/>
            <a:ext cx="46434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破鞋 </a:t>
            </a:r>
            <a:endParaRPr lang="en-US" altLang="zh-TW" sz="4800" dirty="0" smtClean="0"/>
          </a:p>
          <a:p>
            <a:r>
              <a:rPr lang="zh-TW" altLang="en-US" sz="4800" dirty="0" smtClean="0"/>
              <a:t>破帽</a:t>
            </a:r>
            <a:endParaRPr lang="en-US" altLang="zh-TW" sz="4800" dirty="0" smtClean="0"/>
          </a:p>
          <a:p>
            <a:r>
              <a:rPr lang="zh-TW" altLang="en-US" sz="4800" dirty="0" smtClean="0"/>
              <a:t>破袈</a:t>
            </a:r>
            <a:endParaRPr lang="en-US" altLang="zh-TW" sz="4800" dirty="0" smtClean="0"/>
          </a:p>
          <a:p>
            <a:endParaRPr lang="en-US" altLang="zh-TW" sz="4800" dirty="0" smtClean="0"/>
          </a:p>
          <a:p>
            <a:r>
              <a:rPr lang="zh-TW" altLang="en-US" sz="4800" dirty="0" smtClean="0"/>
              <a:t>破邪 </a:t>
            </a:r>
            <a:endParaRPr lang="en-US" altLang="zh-TW" sz="4800" dirty="0" smtClean="0"/>
          </a:p>
          <a:p>
            <a:r>
              <a:rPr lang="zh-TW" altLang="en-US" sz="4800" dirty="0" smtClean="0"/>
              <a:t>破貌</a:t>
            </a:r>
            <a:endParaRPr lang="en-US" altLang="zh-TW" sz="4800" dirty="0" smtClean="0"/>
          </a:p>
          <a:p>
            <a:r>
              <a:rPr lang="zh-TW" altLang="en-US" sz="4800" dirty="0" smtClean="0"/>
              <a:t>破枷</a:t>
            </a:r>
          </a:p>
          <a:p>
            <a:endParaRPr lang="en-US" altLang="zh-TW" sz="4800" dirty="0" smtClean="0"/>
          </a:p>
          <a:p>
            <a:endParaRPr lang="en-US" altLang="zh-TW" sz="4800" dirty="0" smtClean="0"/>
          </a:p>
          <a:p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841375"/>
          </a:xfrm>
        </p:spPr>
        <p:txBody>
          <a:bodyPr/>
          <a:lstStyle/>
          <a:p>
            <a:r>
              <a:rPr lang="zh-TW" altLang="en-US" dirty="0" smtClean="0"/>
              <a:t>依月慧菩薩的德範修行</a:t>
            </a:r>
          </a:p>
        </p:txBody>
      </p:sp>
      <p:sp>
        <p:nvSpPr>
          <p:cNvPr id="140291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243918" cy="473870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   月慧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在暗黑中綻放光明 顯現智慧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dirty="0" smtClean="0"/>
              <a:t>               如母親般柔和的菩薩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dirty="0" smtClean="0"/>
              <a:t>      君子厚德載物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b="1" dirty="0" smtClean="0"/>
              <a:t>      </a:t>
            </a:r>
            <a:r>
              <a:rPr lang="en-US" altLang="zh-TW" b="1" dirty="0" smtClean="0"/>
              <a:t>AQ</a:t>
            </a:r>
            <a:r>
              <a:rPr lang="zh-TW" altLang="en-US" b="1" dirty="0" smtClean="0"/>
              <a:t>［逆境商數］</a:t>
            </a:r>
            <a:r>
              <a:rPr lang="zh-TW" altLang="en-US" dirty="0" smtClean="0"/>
              <a:t>以彈性面對逆境，積極樂觀，接受困難的挑戰，發揮創意找出解決方方案，因此能不屈不撓愈挫愈勇，而終究表現卓越。</a:t>
            </a: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 </a:t>
            </a:r>
            <a:fld id="{4E9F8C42-E01C-4F6B-936A-110D8FB448EC}" type="slidenum">
              <a:rPr lang="en-US" altLang="zh-TW" smtClean="0">
                <a:latin typeface="Arial" pitchFamily="34" charset="0"/>
              </a:rPr>
              <a:pPr/>
              <a:t>62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140293" name="圖片 4" descr="th7GXP51Z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425" y="0"/>
            <a:ext cx="168197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1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 白陽三聖可給我們的總啟示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效法德範增加</a:t>
            </a:r>
            <a:r>
              <a:rPr lang="en-US" altLang="zh-TW" smtClean="0"/>
              <a:t>IQ</a:t>
            </a:r>
            <a:r>
              <a:rPr lang="zh-TW" altLang="en-US" smtClean="0"/>
              <a:t>，培養</a:t>
            </a:r>
            <a:r>
              <a:rPr lang="en-US" altLang="zh-TW" smtClean="0"/>
              <a:t>EQ</a:t>
            </a:r>
            <a:r>
              <a:rPr lang="zh-TW" altLang="en-US" smtClean="0"/>
              <a:t>，提升</a:t>
            </a:r>
            <a:r>
              <a:rPr lang="en-US" altLang="zh-TW" smtClean="0"/>
              <a:t>MQ</a:t>
            </a:r>
            <a:r>
              <a:rPr lang="zh-TW" altLang="en-US" smtClean="0"/>
              <a:t>，發展</a:t>
            </a:r>
            <a:r>
              <a:rPr lang="en-US" altLang="zh-TW" smtClean="0"/>
              <a:t>AQ</a:t>
            </a:r>
            <a:r>
              <a:rPr lang="zh-TW" altLang="en-US" smtClean="0"/>
              <a:t>，人生將是幸福而彩色的。</a:t>
            </a:r>
          </a:p>
        </p:txBody>
      </p:sp>
      <p:sp>
        <p:nvSpPr>
          <p:cNvPr id="141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Arial" pitchFamily="34" charset="0"/>
              </a:rPr>
              <a:t>p </a:t>
            </a:r>
            <a:fld id="{724FB4A1-4AFD-40C9-917A-8D4030825EA3}" type="slidenum">
              <a:rPr lang="en-US" altLang="zh-TW" smtClean="0">
                <a:latin typeface="Arial" pitchFamily="34" charset="0"/>
              </a:rPr>
              <a:pPr/>
              <a:t>63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善用 三寶調身心</a:t>
            </a:r>
            <a:endParaRPr lang="zh-TW" altLang="en-US" dirty="0"/>
          </a:p>
        </p:txBody>
      </p:sp>
      <p:pic>
        <p:nvPicPr>
          <p:cNvPr id="4" name="內容版面配置區 3" descr="wowowcuosucoaisudofias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7104763" cy="3714776"/>
          </a:xfrm>
        </p:spPr>
      </p:pic>
      <p:sp>
        <p:nvSpPr>
          <p:cNvPr id="5" name="矩形 4"/>
          <p:cNvSpPr/>
          <p:nvPr/>
        </p:nvSpPr>
        <p:spPr>
          <a:xfrm>
            <a:off x="1428728" y="571501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覺性守玄    正念持訣     清淨叩首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7681912" y="404664"/>
            <a:ext cx="1462088" cy="5904657"/>
          </a:xfrm>
        </p:spPr>
        <p:txBody>
          <a:bodyPr vert="eaVer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z="44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改變後天不良之習性</a:t>
            </a:r>
            <a:endParaRPr lang="zh-TW" sz="4400" b="1" dirty="0" smtClean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3528" y="1"/>
            <a:ext cx="7992888" cy="6237312"/>
          </a:xfrm>
        </p:spPr>
        <p:txBody>
          <a:bodyPr vert="eaVert">
            <a:normAutofit/>
          </a:bodyPr>
          <a:lstStyle/>
          <a:p>
            <a:pPr marL="811213" indent="-811213">
              <a:lnSpc>
                <a:spcPct val="90000"/>
              </a:lnSpc>
              <a:spcBef>
                <a:spcPts val="700"/>
              </a:spcBef>
              <a:buClr>
                <a:srgbClr val="FFFF99"/>
              </a:buClr>
              <a:tabLst>
                <a:tab pos="1381125" algn="l"/>
                <a:tab pos="2295525" algn="l"/>
                <a:tab pos="3209925" algn="l"/>
                <a:tab pos="4124325" algn="l"/>
                <a:tab pos="5038725" algn="l"/>
                <a:tab pos="5953125" algn="l"/>
                <a:tab pos="6867525" algn="l"/>
                <a:tab pos="7781925" algn="l"/>
                <a:tab pos="8696325" algn="l"/>
                <a:tab pos="9610725" algn="l"/>
                <a:tab pos="10525125" algn="l"/>
              </a:tabLst>
            </a:pPr>
            <a:endParaRPr lang="en-US" altLang="zh-TW" sz="2800" dirty="0" smtClean="0"/>
          </a:p>
          <a:p>
            <a:pPr marL="811213" indent="-811213" algn="just">
              <a:lnSpc>
                <a:spcPts val="5000"/>
              </a:lnSpc>
              <a:buClr>
                <a:srgbClr val="FFFF99"/>
              </a:buClr>
              <a:buFontTx/>
              <a:buNone/>
              <a:tabLst>
                <a:tab pos="1381125" algn="l"/>
                <a:tab pos="2295525" algn="l"/>
                <a:tab pos="3209925" algn="l"/>
                <a:tab pos="4124325" algn="l"/>
                <a:tab pos="5038725" algn="l"/>
                <a:tab pos="5953125" algn="l"/>
                <a:tab pos="6867525" algn="l"/>
                <a:tab pos="7781925" algn="l"/>
                <a:tab pos="8696325" algn="l"/>
                <a:tab pos="9610725" algn="l"/>
                <a:tab pos="10525125" algn="l"/>
              </a:tabLst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4400" b="1" dirty="0" smtClean="0">
                <a:solidFill>
                  <a:srgbClr val="800000"/>
                </a:solidFill>
                <a:latin typeface="+mj-ea"/>
                <a:ea typeface="+mj-ea"/>
              </a:rPr>
              <a:t>活佛恩師慈悲：「你們辦道心常外放，容易把精神耗費掉，該如何收回來？在</a:t>
            </a:r>
            <a:r>
              <a:rPr lang="zh-TW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子時打坐十分鐘</a:t>
            </a:r>
            <a:r>
              <a:rPr lang="zh-TW" altLang="en-US" sz="4400" b="1" dirty="0" smtClean="0">
                <a:solidFill>
                  <a:srgbClr val="800000"/>
                </a:solidFill>
                <a:latin typeface="+mj-ea"/>
                <a:ea typeface="+mj-ea"/>
              </a:rPr>
              <a:t>，八分閉二分睜，舌搭天橋，自然眼觀鼻、鼻觀心，也</a:t>
            </a:r>
            <a:r>
              <a:rPr lang="zh-TW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可默念五字真言或心經</a:t>
            </a:r>
            <a:r>
              <a:rPr lang="zh-TW" altLang="en-US" sz="4400" b="1" dirty="0" smtClean="0">
                <a:solidFill>
                  <a:srgbClr val="800000"/>
                </a:solidFill>
                <a:latin typeface="+mj-ea"/>
                <a:ea typeface="+mj-ea"/>
              </a:rPr>
              <a:t>，使之無雜念妄想，即可恢復 精 氣 神。」</a:t>
            </a:r>
            <a:endParaRPr lang="zh-TW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第一寶是：時時覺醒。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1447800"/>
            <a:ext cx="4857784" cy="48006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10300" dirty="0" smtClean="0">
                <a:solidFill>
                  <a:srgbClr val="FF0000"/>
                </a:solidFill>
              </a:rPr>
              <a:t>歸零</a:t>
            </a:r>
            <a:endParaRPr lang="en-US" altLang="zh-TW" sz="10300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第一寶的修持是“覺察”，從明師一指處下手，眼睛八分閉、二分開，讓心静下來，念頭不起，就算起了念，都是正念思無邪。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收心，佛是往內觀，不是往外看。最後不思善、不思惡，止於至善，用佛心待己，用佛眼看人，每個人都是菩薩，人間無處不是天堂。</a:t>
            </a:r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圖片 3" descr="414px-Maitreya_Koryuj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70" y="785794"/>
            <a:ext cx="3401130" cy="492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笫二寶是：時時寬容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642918"/>
            <a:ext cx="3779334" cy="560548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理氣象一貫，身心靈一貫，充塞宇宙天地，效法彌勒佛的大肚能容、笑口常開，觀想自己也是彌勒佛化身，將愛傳遞給身旁的有緣人，利己利人、利益眾生。</a:t>
            </a:r>
            <a:endParaRPr lang="zh-TW" altLang="en-US" dirty="0"/>
          </a:p>
        </p:txBody>
      </p:sp>
      <p:pic>
        <p:nvPicPr>
          <p:cNvPr id="4" name="圖片 3" descr="照出佛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642918"/>
            <a:ext cx="324485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第三寶是：時時感恩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1447800"/>
            <a:ext cx="5214974" cy="480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子亥印即是要我們，恢復赤子之心，有成住壞空，都是假的、短暫的，暫時借給你用而己。</a:t>
            </a:r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</p:txBody>
      </p:sp>
      <p:pic>
        <p:nvPicPr>
          <p:cNvPr id="5" name="圖片 4" descr="郭子謙靜坐.jpg"/>
          <p:cNvPicPr>
            <a:picLocks noChangeAspect="1"/>
          </p:cNvPicPr>
          <p:nvPr/>
        </p:nvPicPr>
        <p:blipFill>
          <a:blip r:embed="rId2" cstate="email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857232"/>
            <a:ext cx="2371414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447800"/>
            <a:ext cx="4786346" cy="4800600"/>
          </a:xfrm>
        </p:spPr>
        <p:txBody>
          <a:bodyPr/>
          <a:lstStyle/>
          <a:p>
            <a:r>
              <a:rPr lang="zh-TW" altLang="en-US" dirty="0" smtClean="0"/>
              <a:t>彌勒的慈懷</a:t>
            </a:r>
            <a:endParaRPr lang="en-US" altLang="zh-TW" dirty="0" smtClean="0"/>
          </a:p>
          <a:p>
            <a:r>
              <a:rPr lang="zh-TW" altLang="en-US" dirty="0" smtClean="0"/>
              <a:t>濟公的逍遙</a:t>
            </a:r>
            <a:endParaRPr lang="en-US" altLang="zh-TW" dirty="0" smtClean="0"/>
          </a:p>
          <a:p>
            <a:r>
              <a:rPr lang="zh-TW" altLang="en-US" dirty="0" smtClean="0"/>
              <a:t>月慧的悲憫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透過三寶，全融為真正的言行舉止</a:t>
            </a:r>
            <a:endParaRPr lang="zh-TW" altLang="en-US" dirty="0"/>
          </a:p>
        </p:txBody>
      </p:sp>
      <p:pic>
        <p:nvPicPr>
          <p:cNvPr id="4" name="圖片 3" descr="941613_290220434446321_1004823000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1071546"/>
            <a:ext cx="30003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人生命中的三覺能力</a:t>
            </a:r>
          </a:p>
        </p:txBody>
      </p:sp>
      <p:sp>
        <p:nvSpPr>
          <p:cNvPr id="103427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5288" y="1628775"/>
            <a:ext cx="8291512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zh-TW" altLang="en-US" sz="3600" dirty="0" smtClean="0">
                <a:latin typeface="文鼎粗行楷" pitchFamily="49" charset="-120"/>
                <a:ea typeface="文鼎粗行楷" pitchFamily="49" charset="-120"/>
              </a:rPr>
              <a:t> </a:t>
            </a:r>
            <a:endParaRPr lang="en-US" altLang="zh-TW" sz="3600" dirty="0" smtClean="0">
              <a:latin typeface="文鼎粗行楷" pitchFamily="49" charset="-120"/>
              <a:ea typeface="文鼎粗行楷" pitchFamily="49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 smtClean="0">
                <a:latin typeface="文鼎粗行楷" pitchFamily="49" charset="-120"/>
                <a:ea typeface="文鼎粗行楷" pitchFamily="49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感覺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身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眼、耳、鼻、舌、身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的直覺感受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知覺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心識經驗的知覺反應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悟覺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靈性天理良知的直覺相應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en-US" altLang="zh-TW" sz="3600" dirty="0" smtClean="0">
              <a:latin typeface="文鼎粗行楷" pitchFamily="49" charset="-120"/>
              <a:ea typeface="文鼎粗行楷" pitchFamily="49" charset="-120"/>
            </a:endParaRPr>
          </a:p>
          <a:p>
            <a:pPr marL="0" indent="0">
              <a:buFontTx/>
              <a:buNone/>
            </a:pPr>
            <a:r>
              <a:rPr lang="zh-TW" altLang="en-US" sz="3600" dirty="0" smtClean="0">
                <a:latin typeface="文鼎粗行楷" pitchFamily="49" charset="-120"/>
                <a:ea typeface="文鼎粗行楷" pitchFamily="49" charset="-12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686800" cy="5637213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900"/>
              </a:spcBef>
              <a:buClr>
                <a:srgbClr val="FFFF99"/>
              </a:buClr>
              <a:buSzPct val="89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3600" b="1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從三寶心法下手  當念頭一起時  就迴光  返照  慎心物於隱微  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讓所有的念頭  都歸於自性</a:t>
            </a:r>
            <a:r>
              <a:rPr lang="zh-TW" altLang="en-US" sz="36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讓一切外再  不論是好是壞  都不生一念   </a:t>
            </a:r>
            <a:r>
              <a:rPr lang="zh-TW" altLang="en-US" sz="40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讓你自在的心   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靜靜的省思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buClr>
                <a:srgbClr val="FFFF99"/>
              </a:buClr>
              <a:buSzPct val="89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zh-TW" sz="1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1313" indent="-341313">
              <a:spcBef>
                <a:spcPts val="900"/>
              </a:spcBef>
              <a:buClr>
                <a:srgbClr val="FFFF99"/>
              </a:buClr>
              <a:buSzPct val="89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由自性而來的智慧  才能開發自性清清靜靜自在的泉源</a:t>
            </a:r>
            <a:r>
              <a:rPr lang="zh-TW" altLang="en-US" sz="36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此時生出的心   即是清淨心、包容心、慈悲心、感恩心、懺悔心、原諒心</a:t>
            </a:r>
            <a:r>
              <a:rPr lang="zh-TW" altLang="zh-TW" sz="36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sz="36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即是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轉念了  此謂煩惱即菩提  應無所住而生其心了</a:t>
            </a:r>
            <a:endParaRPr 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標題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624788" cy="1765323"/>
          </a:xfrm>
        </p:spPr>
        <p:txBody>
          <a:bodyPr/>
          <a:lstStyle/>
          <a:p>
            <a:r>
              <a:rPr lang="zh-TW" altLang="en-US" u="sng" dirty="0" smtClean="0">
                <a:latin typeface="文鼎粗行楷" pitchFamily="49" charset="-120"/>
                <a:ea typeface="文鼎粗行楷" pitchFamily="49" charset="-120"/>
              </a:rPr>
              <a:t>  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今生的一大世因緣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714489"/>
            <a:ext cx="8229600" cy="2679712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當求道心燈點亮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的那一刻起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我們照亮了自己的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天性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良知，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是今生的一大世因緣，也是累世的福蔭。因為您和孩子找到了自己的光明天性。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120836" name="Picture 2" descr="https://encrypted-tbn2.gstatic.com/images?q=tbn:ANd9GcQCuBPf9f_Jcuu1THDlotqPNTRLe8YhgPCGcP7nWrh-hVwY_j7tJ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941888"/>
            <a:ext cx="22320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923211_289659874502377_1521886437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4071942"/>
            <a:ext cx="3952860" cy="2614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gir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4049288" cy="6286520"/>
          </a:xfrm>
          <a:prstGeom prst="rect">
            <a:avLst/>
          </a:prstGeom>
        </p:spPr>
      </p:pic>
      <p:sp>
        <p:nvSpPr>
          <p:cNvPr id="121858" name="標題 1"/>
          <p:cNvSpPr>
            <a:spLocks noGrp="1"/>
          </p:cNvSpPr>
          <p:nvPr>
            <p:ph type="title"/>
          </p:nvPr>
        </p:nvSpPr>
        <p:spPr>
          <a:xfrm>
            <a:off x="1000100" y="2708275"/>
            <a:ext cx="392909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粗行楷" pitchFamily="49" charset="-120"/>
                <a:ea typeface="文鼎粗行楷" pitchFamily="49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讓我們守護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天性最初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那份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真誠與感動</a:t>
            </a:r>
            <a:r>
              <a:rPr lang="en-US" altLang="zh-TW" dirty="0" smtClean="0"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en-US" altLang="zh-TW" dirty="0" smtClean="0">
                <a:latin typeface="文鼎粗行楷" pitchFamily="49" charset="-120"/>
                <a:ea typeface="文鼎粗行楷" pitchFamily="49" charset="-120"/>
              </a:rPr>
            </a:b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67238" y="3063875"/>
          <a:ext cx="69850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3" imgW="1848600" imgH="7796520" progId="">
                  <p:embed/>
                </p:oleObj>
              </mc:Choice>
              <mc:Fallback>
                <p:oleObj name="CorelDRAW" r:id="rId3" imgW="1848600" imgH="7796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063875"/>
                        <a:ext cx="69850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567238" y="3063875"/>
          <a:ext cx="69850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5" imgW="1848600" imgH="7796520" progId="">
                  <p:embed/>
                </p:oleObj>
              </mc:Choice>
              <mc:Fallback>
                <p:oleObj name="CorelDRAW" r:id="rId5" imgW="1848600" imgH="7796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063875"/>
                        <a:ext cx="69850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93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0">
                <a:solidFill>
                  <a:schemeClr val="bg1"/>
                </a:solidFill>
                <a:effectLst/>
                <a:ea typeface="金梅新毛筆顏楷" pitchFamily="49" charset="-120"/>
              </a:rPr>
              <a:t>外功之修持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266825" y="2643182"/>
            <a:ext cx="5429250" cy="2169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行三施</a:t>
            </a:r>
            <a:r>
              <a:rPr lang="zh-TW" altLang="en-US" sz="54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540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54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濟世利人的善行</a:t>
            </a:r>
          </a:p>
        </p:txBody>
      </p:sp>
      <p:pic>
        <p:nvPicPr>
          <p:cNvPr id="34834" name="Picture 18" descr="彩色太陽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3213100"/>
            <a:ext cx="685800" cy="676275"/>
          </a:xfrm>
          <a:prstGeom prst="rect">
            <a:avLst/>
          </a:prstGeom>
          <a:noFill/>
        </p:spPr>
      </p:pic>
      <p:pic>
        <p:nvPicPr>
          <p:cNvPr id="34835" name="Picture 19" descr="彩色太陽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4508500"/>
            <a:ext cx="685800" cy="676275"/>
          </a:xfrm>
          <a:prstGeom prst="rect">
            <a:avLst/>
          </a:prstGeom>
          <a:noFill/>
        </p:spPr>
      </p:pic>
      <p:pic>
        <p:nvPicPr>
          <p:cNvPr id="34836" name="Picture 20" descr="彩色太陽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5659438"/>
            <a:ext cx="685800" cy="676275"/>
          </a:xfrm>
          <a:prstGeom prst="rect">
            <a:avLst/>
          </a:prstGeom>
          <a:noFill/>
        </p:spPr>
      </p:pic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141413" y="541338"/>
            <a:ext cx="693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外功之修持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1258888" y="2997200"/>
            <a:ext cx="6192837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5400" dirty="0" smtClean="0">
              <a:solidFill>
                <a:srgbClr val="FF0000"/>
              </a:solidFill>
              <a:effectLst/>
              <a:ea typeface="超研澤特明" pitchFamily="49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54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渡人渡己渡心</a:t>
            </a:r>
            <a:endParaRPr lang="zh-TW" altLang="en-US" sz="5400" dirty="0"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54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濟世利人的善行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文鼎粗行楷" pitchFamily="49" charset="-120"/>
                <a:ea typeface="文鼎粗行楷" pitchFamily="49" charset="-120"/>
              </a:rPr>
              <a:t>  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>
          <a:xfrm>
            <a:off x="323850" y="285729"/>
            <a:ext cx="8820150" cy="6215106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zh-TW" altLang="en-US" dirty="0" smtClean="0">
                <a:latin typeface="文鼎粗行楷" pitchFamily="49" charset="-120"/>
                <a:ea typeface="文鼎粗行楷" pitchFamily="49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所謂生命三施是指慈愛人間的</a:t>
            </a: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財施、法施 </a:t>
            </a:r>
            <a:endParaRPr lang="en-US" altLang="zh-TW" dirty="0" smtClean="0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 無畏施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三種佈施行為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 財施</a:t>
            </a:r>
            <a:r>
              <a:rPr lang="en-US" altLang="zh-TW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施捨有形的財、物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濟貧濟孤救濟苦難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的佈施行為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 法施：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以言語、身行勸人為善、接近善道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度化成全，使其覺悟開創生命光明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無畏施：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凡是以慈悲心助人或救濟生命使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其生命安在無私奉獻付出，如服務志工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皆屬於無畏布施。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ea typeface="文鼎粗行楷" pitchFamily="49" charset="-120"/>
              </a:rPr>
              <a:t> </a:t>
            </a:r>
            <a:endParaRPr lang="en-US" altLang="zh-TW" dirty="0" smtClean="0">
              <a:ea typeface="文鼎粗行楷" pitchFamily="49" charset="-120"/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ea typeface="文鼎粗行楷" pitchFamily="49" charset="-120"/>
              </a:rPr>
              <a:t>            </a:t>
            </a:r>
            <a:r>
              <a:rPr lang="zh-TW" altLang="en-US" dirty="0" smtClean="0">
                <a:ea typeface="文鼎粗行楷" pitchFamily="49" charset="-120"/>
                <a:hlinkClick r:id="rId3" action="ppaction://hlinkfile"/>
              </a:rPr>
              <a:t>分享你的愛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文鼎粗行楷" pitchFamily="49" charset="-120"/>
                <a:ea typeface="文鼎粗行楷" pitchFamily="49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揮灑生命</a:t>
            </a:r>
            <a:r>
              <a:rPr lang="zh-TW" altLang="en-US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 三施並進</a:t>
            </a:r>
            <a:r>
              <a:rPr lang="zh-TW" altLang="en-US" dirty="0" smtClean="0">
                <a:solidFill>
                  <a:srgbClr val="CC0066"/>
                </a:solidFill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zh-TW" altLang="en-US" dirty="0" smtClean="0">
                <a:solidFill>
                  <a:srgbClr val="CC0066"/>
                </a:solidFill>
                <a:latin typeface="文鼎粗行楷" pitchFamily="49" charset="-120"/>
                <a:ea typeface="文鼎粗行楷" pitchFamily="49" charset="-120"/>
              </a:rPr>
            </a:br>
            <a:endParaRPr lang="zh-TW" altLang="en-US" dirty="0" smtClean="0"/>
          </a:p>
        </p:txBody>
      </p:sp>
      <p:sp>
        <p:nvSpPr>
          <p:cNvPr id="12288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6708292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dirty="0" smtClean="0"/>
              <a:t>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當生命之光點亮，我們的良知就會提醒我們，天地間還有許多的苦難需要幫忙，需要我們，</a:t>
            </a:r>
            <a:r>
              <a:rPr lang="zh-TW" altLang="en-US" sz="36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度人以道、勸孝行善與聞聲救苦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就是所謂</a:t>
            </a:r>
            <a:r>
              <a:rPr lang="zh-TW" altLang="en-US" sz="3600" u="sng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財施、法施、無畏施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，三施並進、揮灑生命，讓生命發光發亮。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400" u="sng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留德於子孫 福蔭於人間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20785714_1636619333037249_8827335286849938935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85728"/>
            <a:ext cx="900115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3558912_1222670207765499_1032658887550039862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3576826_1222670077765512_3959839036180797892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425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290"/>
            <a:ext cx="3573025" cy="4762958"/>
          </a:xfrm>
          <a:prstGeom prst="rect">
            <a:avLst/>
          </a:prstGeom>
        </p:spPr>
      </p:pic>
      <p:pic>
        <p:nvPicPr>
          <p:cNvPr id="6" name="圖片 5" descr="1425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0"/>
            <a:ext cx="3804914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/>
          </p:cNvSpPr>
          <p:nvPr>
            <p:ph type="title"/>
          </p:nvPr>
        </p:nvSpPr>
        <p:spPr>
          <a:xfrm>
            <a:off x="611188" y="18446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rgbClr val="C00000"/>
                </a:solidFill>
                <a:latin typeface="文鼎粗行楷" pitchFamily="49" charset="-120"/>
                <a:ea typeface="文鼎粗行楷" pitchFamily="49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意識、習性、妄念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一直在影響我們對生命的覺省能力，心的浮動不安、無法平靜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造成</a:t>
            </a:r>
            <a:r>
              <a:rPr lang="zh-TW" altLang="en-US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生命的困境輪迴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從無止息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4" descr="Ls1VVj6u0hVObqM9u21kwmAiIy8b73I4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3286124"/>
            <a:ext cx="3286132" cy="3286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小孩擦拜墊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00042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67238" y="34242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848600" imgH="7796520" progId="">
                  <p:embed/>
                </p:oleObj>
              </mc:Choice>
              <mc:Fallback>
                <p:oleObj name="CorelDRAW" r:id="rId3" imgW="1848600" imgH="7796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4242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567238" y="34242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5" imgW="1848600" imgH="7796520" progId="">
                  <p:embed/>
                </p:oleObj>
              </mc:Choice>
              <mc:Fallback>
                <p:oleObj name="CorelDRAW" r:id="rId5" imgW="1848600" imgH="7796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4242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0" name="Picture 8" descr="蓮花(外暈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52450"/>
            <a:ext cx="6858000" cy="5276850"/>
          </a:xfrm>
          <a:prstGeom prst="rect">
            <a:avLst/>
          </a:prstGeom>
          <a:noFill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031163" y="1303338"/>
            <a:ext cx="869950" cy="3873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>
                <a:solidFill>
                  <a:schemeClr val="accent2"/>
                </a:solidFill>
                <a:effectLst/>
                <a:ea typeface="超研澤特明" pitchFamily="49" charset="-120"/>
              </a:rPr>
              <a:t>外功</a:t>
            </a:r>
            <a:r>
              <a:rPr lang="zh-TW" altLang="en-US" sz="4500">
                <a:solidFill>
                  <a:schemeClr val="tx2"/>
                </a:solidFill>
                <a:effectLst/>
                <a:ea typeface="超研澤特明" pitchFamily="49" charset="-120"/>
              </a:rPr>
              <a:t>││渡人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06388" y="1212850"/>
            <a:ext cx="869950" cy="3873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500">
                <a:solidFill>
                  <a:schemeClr val="accent2"/>
                </a:solidFill>
                <a:effectLst/>
                <a:ea typeface="超研澤特明" pitchFamily="49" charset="-120"/>
              </a:rPr>
              <a:t>內功</a:t>
            </a:r>
            <a:r>
              <a:rPr lang="zh-TW" altLang="en-US" sz="4500">
                <a:solidFill>
                  <a:schemeClr val="tx2"/>
                </a:solidFill>
                <a:effectLst/>
                <a:ea typeface="超研澤特明" pitchFamily="49" charset="-120"/>
              </a:rPr>
              <a:t>││修身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163638" y="5562600"/>
            <a:ext cx="7065962" cy="930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500">
                <a:solidFill>
                  <a:srgbClr val="FF0000"/>
                </a:solidFill>
                <a:effectLst/>
                <a:ea typeface="金梅新毛筆顏楷" pitchFamily="49" charset="-120"/>
              </a:rPr>
              <a:t>內外兼修．建功立果</a:t>
            </a:r>
          </a:p>
        </p:txBody>
      </p:sp>
      <p:pic>
        <p:nvPicPr>
          <p:cNvPr id="38924" name="Picture 12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676400"/>
            <a:ext cx="914400" cy="914400"/>
          </a:xfrm>
          <a:prstGeom prst="rect">
            <a:avLst/>
          </a:prstGeom>
          <a:noFill/>
        </p:spPr>
      </p:pic>
      <p:pic>
        <p:nvPicPr>
          <p:cNvPr id="38925" name="Picture 13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286000"/>
            <a:ext cx="914400" cy="914400"/>
          </a:xfrm>
          <a:prstGeom prst="rect">
            <a:avLst/>
          </a:prstGeom>
          <a:noFill/>
        </p:spPr>
      </p:pic>
      <p:pic>
        <p:nvPicPr>
          <p:cNvPr id="38926" name="Picture 14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905000"/>
            <a:ext cx="914400" cy="914400"/>
          </a:xfrm>
          <a:prstGeom prst="rect">
            <a:avLst/>
          </a:prstGeom>
          <a:noFill/>
        </p:spPr>
      </p:pic>
      <p:pic>
        <p:nvPicPr>
          <p:cNvPr id="38928" name="Picture 16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828800"/>
            <a:ext cx="914400" cy="914400"/>
          </a:xfrm>
          <a:prstGeom prst="rect">
            <a:avLst/>
          </a:prstGeom>
          <a:noFill/>
        </p:spPr>
      </p:pic>
      <p:pic>
        <p:nvPicPr>
          <p:cNvPr id="38930" name="Picture 18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438400"/>
            <a:ext cx="914400" cy="914400"/>
          </a:xfrm>
          <a:prstGeom prst="rect">
            <a:avLst/>
          </a:prstGeom>
          <a:noFill/>
        </p:spPr>
      </p:pic>
      <p:pic>
        <p:nvPicPr>
          <p:cNvPr id="38931" name="Picture 19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447800"/>
            <a:ext cx="914400" cy="914400"/>
          </a:xfrm>
          <a:prstGeom prst="rect">
            <a:avLst/>
          </a:prstGeom>
          <a:noFill/>
        </p:spPr>
      </p:pic>
      <p:pic>
        <p:nvPicPr>
          <p:cNvPr id="38932" name="Picture 20" descr="STAR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057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 descr="277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-1"/>
            <a:ext cx="7000924" cy="673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04813"/>
            <a:ext cx="6829454" cy="809609"/>
          </a:xfrm>
        </p:spPr>
        <p:txBody>
          <a:bodyPr/>
          <a:lstStyle/>
          <a:p>
            <a:r>
              <a:rPr lang="zh-TW" altLang="en-US" sz="4000" u="sng" dirty="0" smtClean="0">
                <a:latin typeface="標楷體" pitchFamily="65" charset="-120"/>
                <a:ea typeface="標楷體" pitchFamily="65" charset="-120"/>
              </a:rPr>
              <a:t>心靈覺悟重於知識累積</a:t>
            </a:r>
            <a:endParaRPr lang="en-US" altLang="zh-TW" sz="4000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675687" cy="41148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透過道參悟聖人生命覺悟的歷程，</a:t>
            </a:r>
            <a:r>
              <a:rPr lang="zh-TW" altLang="en-US" sz="36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啟發自身內在光明心靈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、喚醒我們的</a:t>
            </a:r>
            <a:r>
              <a:rPr lang="zh-TW" altLang="en-US" sz="36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天理覺性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，才能引領孩子，不在紅塵中迷失，心中常存善念，找回人性光明的力量。 </a:t>
            </a:r>
          </a:p>
        </p:txBody>
      </p:sp>
      <p:pic>
        <p:nvPicPr>
          <p:cNvPr id="125956" name="Picture 4" descr="光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奄奄一息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858000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元大人壽 照顧你的愛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7" y="500042"/>
            <a:ext cx="8001055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643998" cy="664371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7" descr="5762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承擔自己的天命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了悟自己的使命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開啟自己的生命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創造眾生的慧命。</a:t>
            </a:r>
          </a:p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6963" cy="241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52700"/>
            <a:ext cx="6096000" cy="430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851275" y="1341438"/>
            <a:ext cx="5113338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3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z="5400" b="1" i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祝您  心想事成</a:t>
            </a:r>
            <a:endParaRPr lang="en-US" sz="5400" b="1" i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23399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67544" y="3933056"/>
            <a:ext cx="2232025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3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吉祥如意</a:t>
            </a:r>
            <a:endParaRPr lang="zh-TW" altLang="en-US" sz="6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11" descr="輪迴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0"/>
            <a:ext cx="5214974" cy="6883766"/>
          </a:xfrm>
        </p:spPr>
      </p:pic>
      <p:sp>
        <p:nvSpPr>
          <p:cNvPr id="5" name="文字方塊 4"/>
          <p:cNvSpPr txBox="1"/>
          <p:nvPr/>
        </p:nvSpPr>
        <p:spPr>
          <a:xfrm>
            <a:off x="6211402" y="1142984"/>
            <a:ext cx="2646878" cy="4965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念頭不覺 </a:t>
            </a:r>
            <a:endParaRPr lang="en-US" altLang="zh-TW" sz="4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心性不悟</a:t>
            </a:r>
            <a:endParaRPr lang="en-US" altLang="zh-TW" sz="4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妄念不斷</a:t>
            </a:r>
            <a:endParaRPr lang="en-US" altLang="zh-TW" sz="4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下一個輪迴 還在等你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度舟_200722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6304980" cy="407196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7158" y="4429132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</a:rPr>
              <a:t>渡人，是一種格局</a:t>
            </a:r>
            <a:br>
              <a:rPr lang="zh-TW" altLang="en-US" sz="2000" dirty="0" smtClean="0">
                <a:solidFill>
                  <a:srgbClr val="002060"/>
                </a:solidFill>
              </a:rPr>
            </a:br>
            <a:endParaRPr lang="zh-TW" altLang="en-US" sz="2000" dirty="0" smtClean="0">
              <a:solidFill>
                <a:srgbClr val="002060"/>
              </a:solidFill>
            </a:endParaRPr>
          </a:p>
          <a:p>
            <a:r>
              <a:rPr lang="zh-TW" altLang="en-US" sz="2000" dirty="0" smtClean="0">
                <a:solidFill>
                  <a:srgbClr val="002060"/>
                </a:solidFill>
              </a:rPr>
              <a:t>何為渡人？當別人迷茫徬徨，給予建議使人看到希望，這就是渡人。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r>
              <a:rPr lang="zh-TW" altLang="en-US" sz="2000" dirty="0" smtClean="0">
                <a:solidFill>
                  <a:srgbClr val="002060"/>
                </a:solidFill>
              </a:rPr>
              <a:t>當別人經歷困難，你給予幫助使人走出困境，這就是渡人。</a:t>
            </a:r>
            <a:br>
              <a:rPr lang="zh-TW" altLang="en-US" sz="2000" dirty="0" smtClean="0">
                <a:solidFill>
                  <a:srgbClr val="002060"/>
                </a:solidFill>
              </a:rPr>
            </a:br>
            <a:endParaRPr lang="zh-TW" altLang="en-US" sz="2000" dirty="0" smtClean="0">
              <a:solidFill>
                <a:srgbClr val="002060"/>
              </a:solidFill>
            </a:endParaRPr>
          </a:p>
          <a:p>
            <a:r>
              <a:rPr lang="zh-TW" altLang="en-US" sz="2000" dirty="0" smtClean="0">
                <a:solidFill>
                  <a:srgbClr val="002060"/>
                </a:solidFill>
              </a:rPr>
              <a:t>遇事不計較、不糾纏，凡事給他人留後路，這也是渡人。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r>
              <a:rPr lang="zh-TW" altLang="en-US" sz="2000" dirty="0" smtClean="0">
                <a:solidFill>
                  <a:srgbClr val="002060"/>
                </a:solidFill>
              </a:rPr>
              <a:t>生命就像一條無盡的長河，你是過河人，但也是擺渡者。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766405" y="0"/>
            <a:ext cx="99104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zh-TW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大道場</a:t>
            </a:r>
            <a:r>
              <a:rPr lang="en-US" altLang="zh-TW" sz="6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濟公活佛慈訓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乙未四月初七日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台南濟德佛院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  <a:cs typeface="+mn-cs"/>
              </a:rPr>
              <a:t>在這裡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每一個人都是天使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  <a:cs typeface="+mn-cs"/>
              </a:rPr>
              <a:t>綻放希望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每一顆心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是那麼純潔善良</a:t>
            </a:r>
            <a:b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每一處角落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都有愛的力量</a:t>
            </a:r>
            <a:b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在這裡　</a:t>
            </a:r>
            <a:r>
              <a:rPr lang="zh-TW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每一句話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都散放溫暖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感動心房</a:t>
            </a:r>
            <a:b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每一舉止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都成為效法的好榜樣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每一個念頭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都發出鼓勵的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正能量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endParaRPr kumimoji="1" lang="zh-TW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6"/>
            <a:ext cx="8938320" cy="6840760"/>
          </a:xfrm>
        </p:spPr>
        <p:txBody>
          <a:bodyPr vert="eaVert"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南屏道濟慈訓</a:t>
            </a:r>
            <a:endParaRPr lang="zh-TW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乙未四月初六日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台東闡德宮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因為在這裡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改掉壞習慣　</a:t>
            </a:r>
            <a:r>
              <a:rPr lang="en-US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buNone/>
            </a:pPr>
            <a:r>
              <a:rPr lang="en-US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修正不妥當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學會與人相處　替人著想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面對人生的起伏動蕩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坦然接受每一次的挫折悲傷</a:t>
            </a:r>
          </a:p>
          <a:p>
            <a:pPr>
              <a:buNone/>
            </a:pP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學會放下與承擔　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突破自己的礙障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了解磨煉的過程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難免會痛斷腸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4720" y="404664"/>
            <a:ext cx="8063746" cy="609329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kumimoji="1" lang="zh-TW" altLang="zh-TW" sz="7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不辜負</a:t>
            </a:r>
            <a:r>
              <a:rPr kumimoji="1" lang="zh-TW" altLang="en-US" sz="7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不休息菩薩慈訓</a:t>
            </a:r>
            <a:endParaRPr lang="zh-TW" altLang="en-US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因為眾生苦　</a:t>
            </a:r>
            <a:endParaRPr kumimoji="1" lang="en-US" altLang="zh-TW" sz="4400" b="1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所以堅定要救渡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因為人生苦　</a:t>
            </a:r>
            <a:endParaRPr kumimoji="1" lang="en-US" altLang="zh-TW" sz="4400" b="1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所以一心了塵俗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因為理困住　</a:t>
            </a:r>
            <a:endParaRPr kumimoji="1" lang="en-US" altLang="zh-TW" sz="4400" b="1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所以執著心不服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因為修道路　</a:t>
            </a:r>
            <a:endParaRPr kumimoji="1" lang="en-US" altLang="zh-TW" sz="4400" b="1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所以往前不退步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因為業力阻　</a:t>
            </a:r>
            <a:endParaRPr kumimoji="1" lang="en-US" altLang="zh-TW" sz="4400" b="1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kumimoji="1" lang="zh-TW" altLang="zh-TW" sz="4400" b="1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所以毛病難力除</a:t>
            </a:r>
            <a:endParaRPr kumimoji="1" lang="zh-TW" altLang="zh-TW" sz="4400" b="1" dirty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60932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i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因為修道路</a:t>
            </a:r>
            <a:r>
              <a:rPr lang="en-US" altLang="zh-TW" sz="2800" b="1" i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	</a:t>
            </a:r>
            <a:r>
              <a:rPr lang="zh-TW" altLang="zh-TW" sz="2800" b="1" i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所以往前不退步</a:t>
            </a:r>
            <a:endParaRPr lang="zh-TW" altLang="zh-TW" sz="2800" b="1" i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vert="eaVert"/>
          <a:lstStyle/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因為這條路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我們一起發愿往前赴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所以不認輸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只因為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我們不能辜負眾生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我們不能辜負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老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立了愿　往前赴</a:t>
            </a:r>
          </a:p>
          <a:p>
            <a:pPr>
              <a:buNone/>
            </a:pP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無論多少的難題　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都要謹慎克服</a:t>
            </a:r>
          </a:p>
          <a:p>
            <a:pPr>
              <a:buNone/>
            </a:pPr>
            <a:r>
              <a:rPr lang="zh-TW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不論多少的考驗　</a:t>
            </a:r>
            <a:endParaRPr lang="en-US" altLang="zh-TW" sz="4000" b="1" dirty="0" smtClean="0">
              <a:solidFill>
                <a:srgbClr val="FF99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zh-TW" sz="4000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都要謹慎每一步</a:t>
            </a:r>
            <a:endParaRPr lang="zh-TW" altLang="zh-TW" sz="4000" b="1" dirty="0">
              <a:solidFill>
                <a:srgbClr val="FF99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5" descr="母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328" y="4153664"/>
            <a:ext cx="648072" cy="5665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i audio\Pictures\imagesCASOIJ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783430" cy="37112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864096"/>
            <a:ext cx="9035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lnSpc>
                <a:spcPts val="6500"/>
              </a:lnSpc>
              <a:buNone/>
            </a:pPr>
            <a:r>
              <a:rPr lang="zh-TW" altLang="en-US" sz="4400" b="1" dirty="0" smtClean="0">
                <a:solidFill>
                  <a:srgbClr val="FF0066"/>
                </a:solidFill>
                <a:effectLst/>
                <a:latin typeface="微軟正黑體" pitchFamily="34" charset="-120"/>
                <a:ea typeface="微軟正黑體" pitchFamily="34" charset="-120"/>
              </a:rPr>
              <a:t>鍾離大仙慈訓</a:t>
            </a:r>
            <a:r>
              <a:rPr lang="zh-TW" altLang="zh-TW" sz="4400" b="1" dirty="0" smtClean="0">
                <a:solidFill>
                  <a:srgbClr val="FF0066"/>
                </a:solidFill>
                <a:effectLst/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400" b="1" dirty="0" smtClean="0">
              <a:solidFill>
                <a:srgbClr val="FF0066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6500"/>
              </a:lnSpc>
              <a:buNone/>
            </a:pPr>
            <a:r>
              <a:rPr lang="zh-TW" altLang="en-US" sz="7200" b="1" dirty="0" smtClean="0"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四無量心</a:t>
            </a:r>
            <a:endParaRPr lang="en-US" altLang="zh-TW" sz="7200" b="1" dirty="0" smtClean="0">
              <a:solidFill>
                <a:srgbClr val="FFFF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6500"/>
              </a:lnSpc>
              <a:buNone/>
            </a:pPr>
            <a:r>
              <a:rPr lang="en-US" altLang="zh-TW" sz="100" b="1" dirty="0">
                <a:ln w="28575">
                  <a:solidFill>
                    <a:srgbClr val="F8F8F8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/>
            </a:r>
            <a:br>
              <a:rPr lang="en-US" altLang="zh-TW" sz="100" b="1" dirty="0">
                <a:ln w="28575">
                  <a:solidFill>
                    <a:srgbClr val="F8F8F8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</a:br>
            <a:endParaRPr lang="en-US" altLang="zh-TW" sz="4800" b="1" spc="-500" dirty="0">
              <a:ln w="28575">
                <a:solidFill>
                  <a:srgbClr val="F8F8F8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郭泰碑W4" pitchFamily="65" charset="-120"/>
              <a:ea typeface="華康郭泰碑W4" pitchFamily="65" charset="-120"/>
            </a:endParaRPr>
          </a:p>
          <a:p>
            <a:pPr>
              <a:lnSpc>
                <a:spcPts val="6500"/>
              </a:lnSpc>
              <a:buNone/>
            </a:pPr>
            <a:r>
              <a:rPr lang="en-US" altLang="zh-TW" sz="1800" b="1" spc="-500" dirty="0" smtClean="0">
                <a:ln w="28575">
                  <a:solidFill>
                    <a:srgbClr val="F8F8F8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                                                                                                                                     </a:t>
            </a:r>
            <a:endParaRPr lang="en-US" altLang="zh-TW" sz="4800" b="1" spc="-500" dirty="0">
              <a:ln w="28575">
                <a:solidFill>
                  <a:srgbClr val="F8F8F8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441680"/>
            <a:ext cx="91871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只有奉獻沒有條件之謂「</a:t>
            </a:r>
            <a:r>
              <a:rPr lang="zh-TW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慈</a:t>
            </a:r>
            <a:r>
              <a:rPr lang="zh-TW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」</a:t>
            </a:r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/>
            </a:r>
            <a:b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</a:b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只有犧牲沒有自己之謂「</a:t>
            </a:r>
            <a:r>
              <a:rPr lang="zh-TW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悲」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/>
            </a:r>
            <a:b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</a:b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只有義務沒有權利之謂「</a:t>
            </a:r>
            <a:r>
              <a:rPr lang="zh-TW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喜」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/>
            </a:r>
            <a:b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</a:b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只有付出沒有佔有之謂「捨</a:t>
            </a:r>
            <a:r>
              <a:rPr lang="zh-TW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郭泰碑W4" pitchFamily="65" charset="-120"/>
                <a:ea typeface="華康郭泰碑W4" pitchFamily="65" charset="-120"/>
              </a:rPr>
              <a:t>」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7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3205</Words>
  <Application>Microsoft Office PowerPoint</Application>
  <PresentationFormat>如螢幕大小 (4:3)</PresentationFormat>
  <Paragraphs>462</Paragraphs>
  <Slides>95</Slides>
  <Notes>11</Notes>
  <HiddenSlides>0</HiddenSlides>
  <MMClips>1</MMClips>
  <ScaleCrop>false</ScaleCrop>
  <HeadingPairs>
    <vt:vector size="8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18" baseType="lpstr">
      <vt:lpstr>SimHei</vt:lpstr>
      <vt:lpstr>宋体</vt:lpstr>
      <vt:lpstr>文鼎粗行楷</vt:lpstr>
      <vt:lpstr>金梅新毛筆顏楷</vt:lpstr>
      <vt:lpstr>華康郭泰碑W4</vt:lpstr>
      <vt:lpstr>超研澤特明</vt:lpstr>
      <vt:lpstr>微軟正黑體</vt:lpstr>
      <vt:lpstr>新細明體</vt:lpstr>
      <vt:lpstr>標楷體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Wingdings 3</vt:lpstr>
      <vt:lpstr>2_預設簡報設計</vt:lpstr>
      <vt:lpstr>1_夏至</vt:lpstr>
      <vt:lpstr>Office 佈景主題</vt:lpstr>
      <vt:lpstr>Office 佈景主題</vt:lpstr>
      <vt:lpstr>Office 佈景主題</vt:lpstr>
      <vt:lpstr>CorelDRAW</vt:lpstr>
      <vt:lpstr>PowerPoint 簡報</vt:lpstr>
      <vt:lpstr>覺受當下</vt:lpstr>
      <vt:lpstr>PowerPoint 簡報</vt:lpstr>
      <vt:lpstr>生命的身心靈結構</vt:lpstr>
      <vt:lpstr>PowerPoint 簡報</vt:lpstr>
      <vt:lpstr>PowerPoint 簡報</vt:lpstr>
      <vt:lpstr>人生命中的三覺能力</vt:lpstr>
      <vt:lpstr>    意識、習性、妄念一直在影響我們對生命的覺省能力，心的浮動不安、無法平靜  造成生命的困境輪迴 從無止息 </vt:lpstr>
      <vt:lpstr>PowerPoint 簡報</vt:lpstr>
      <vt:lpstr>生命覺醒於困頓處</vt:lpstr>
      <vt:lpstr>PowerPoint 簡報</vt:lpstr>
      <vt:lpstr>一念一輪迴 當覺悟</vt:lpstr>
      <vt:lpstr>PowerPoint 簡報</vt:lpstr>
      <vt:lpstr>PowerPoint 簡報</vt:lpstr>
      <vt:lpstr>全人的教育</vt:lpstr>
      <vt:lpstr>PowerPoint 簡報</vt:lpstr>
      <vt:lpstr>PowerPoint 簡報</vt:lpstr>
      <vt:lpstr>       美化心靈始於看見心念 </vt:lpstr>
      <vt:lpstr>PowerPoint 簡報</vt:lpstr>
      <vt:lpstr>PowerPoint 簡報</vt:lpstr>
      <vt:lpstr>PowerPoint 簡報</vt:lpstr>
      <vt:lpstr>PowerPoint 簡報</vt:lpstr>
      <vt:lpstr>2020/7/22  山東嘉祥曾子廟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易經</vt:lpstr>
      <vt:lpstr>PowerPoint 簡報</vt:lpstr>
      <vt:lpstr>何謂修行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二、如何美化心靈 ---修持內功 </vt:lpstr>
      <vt:lpstr>去十惡: </vt:lpstr>
      <vt:lpstr>PowerPoint 簡報</vt:lpstr>
      <vt:lpstr>PowerPoint 簡報</vt:lpstr>
      <vt:lpstr>PowerPoint 簡報</vt:lpstr>
      <vt:lpstr>PowerPoint 簡報</vt:lpstr>
      <vt:lpstr>2.行五常之德--經典家教，正是心的教育 </vt:lpstr>
      <vt:lpstr>(1)仁－惻隱之心</vt:lpstr>
      <vt:lpstr>(2)義－羞惡之心 </vt:lpstr>
      <vt:lpstr>(3)禮－辭讓之心</vt:lpstr>
      <vt:lpstr>(4)智－是非之心</vt:lpstr>
      <vt:lpstr>(5)信－信統四端而兼萬善</vt:lpstr>
      <vt:lpstr>PowerPoint 簡報</vt:lpstr>
      <vt:lpstr>顏子四勿：</vt:lpstr>
      <vt:lpstr>PowerPoint 簡報</vt:lpstr>
      <vt:lpstr>  3.以佛同行  效其典範</vt:lpstr>
      <vt:lpstr>PowerPoint 簡報</vt:lpstr>
      <vt:lpstr>依彌勒佛的德範修行</vt:lpstr>
      <vt:lpstr>   依濟公活佛的德範修行</vt:lpstr>
      <vt:lpstr>PowerPoint 簡報</vt:lpstr>
      <vt:lpstr>PowerPoint 簡報</vt:lpstr>
      <vt:lpstr>PowerPoint 簡報</vt:lpstr>
      <vt:lpstr>PowerPoint 簡報</vt:lpstr>
      <vt:lpstr>依月慧菩薩的德範修行</vt:lpstr>
      <vt:lpstr>PowerPoint 簡報</vt:lpstr>
      <vt:lpstr>4.善用 三寶調身心</vt:lpstr>
      <vt:lpstr>改變後天不良之習性</vt:lpstr>
      <vt:lpstr>第一寶是：時時覺醒。 </vt:lpstr>
      <vt:lpstr>笫二寶是：時時寬容  </vt:lpstr>
      <vt:lpstr>第三寶是：時時感恩 </vt:lpstr>
      <vt:lpstr>PowerPoint 簡報</vt:lpstr>
      <vt:lpstr>PowerPoint 簡報</vt:lpstr>
      <vt:lpstr>  今生的一大世因緣</vt:lpstr>
      <vt:lpstr> 讓我們守護   天性最初的 那份真誠與感動 </vt:lpstr>
      <vt:lpstr>PowerPoint 簡報</vt:lpstr>
      <vt:lpstr>   </vt:lpstr>
      <vt:lpstr>   揮灑生命 三施並進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心靈覺悟重於知識累積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大道場  濟公活佛慈訓              乙未四月初七日台南濟德佛院 在這裡　每一個人都是天使　 綻放希望 每一顆心是那麼純潔善良 每一處角落都有愛的力量 在這裡　每一句話都散放溫暖 感動心房 每一舉止都成為效法的好榜樣 每一個念頭 都發出鼓勵的        正能量 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81</cp:revision>
  <dcterms:modified xsi:type="dcterms:W3CDTF">2020-09-18T06:11:20Z</dcterms:modified>
</cp:coreProperties>
</file>