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6E4D7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504" y="-67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40594" indent="-240594">
              <a:buSzPct val="100000"/>
              <a:buChar char="*"/>
            </a:pPr>
            <a:r>
              <a:t>要談幸福之前，先看2支短片 ［ 狗.mp4  +  有錢人坐轎子上山.mp4］</a:t>
            </a:r>
          </a:p>
          <a:p>
            <a:pPr marL="240594" indent="-240594">
              <a:buSzPct val="100000"/>
              <a:buChar char="*"/>
            </a:pPr>
            <a:r>
              <a:t>故事： （女企業家 窮得只剩下錢）＋（富豪與釣客）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1夫妻婚前甜蜜蜜，婚後不再是快樂，而是壓力與傷害。到了最後，吵架比甜言多，傷害比溫馨多。每段感情結束的時候，雙方都遍體鱗傷。</a:t>
            </a:r>
          </a:p>
          <a:p>
            <a:r>
              <a:t>1 利刀割體痕易合，惡語傷人恨難消。</a:t>
            </a:r>
          </a:p>
          <a:p>
            <a:r>
              <a:t>1惡言相向，情緒一來就起爭吵，爭吵雖然說是「劇烈的溝通」但是家庭關係就不好，間接影響小孩。</a:t>
            </a:r>
          </a:p>
          <a:p>
            <a:endParaRPr/>
          </a:p>
          <a:p>
            <a:r>
              <a:t>******* 爭吵的影片 [霸凌 2’47” ]  *******</a:t>
            </a:r>
          </a:p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敵意 什麼人容易結惡緣 ？？ 政治人物、鄰居、事業上同業、夫妻 （孽緣啊）八苦：怨憎會</a:t>
            </a:r>
          </a:p>
          <a:p>
            <a:r>
              <a:t>**** 惡緣變善緣 *****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4" name="Shape 19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*** 換位思考 ***</a:t>
            </a:r>
          </a:p>
          <a:p>
            <a:r>
              <a:t>***** 社會人格 *****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簡介 白話訓</a:t>
            </a:r>
          </a:p>
          <a:p>
            <a:r>
              <a:t>大道廢 有仁義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1歡喜心就是 「歡喜心」（台語），容不容易做到？  容易？！</a:t>
            </a:r>
          </a:p>
          <a:p>
            <a:r>
              <a:t>1歡喜心是一種涵養，能令周圍的人都有，「如沐春風」的喜悅感。歡喜心也是佈施</a:t>
            </a:r>
          </a:p>
          <a:p>
            <a:r>
              <a:t>2相反的讓我們覺得不快樂的也是心</a:t>
            </a:r>
          </a:p>
          <a:p>
            <a:r>
              <a:t>2幸福不是擁有什麼,而是能夠體會山明水秀鳥語花香</a:t>
            </a:r>
          </a:p>
          <a:p>
            <a:r>
              <a:t>2決定前進的是心，追求夢想的、要能走得的遠的也是“心”。</a:t>
            </a:r>
          </a:p>
          <a:p>
            <a:r>
              <a:t>沒有爆擊就不是生活。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治理 不是整理家裡環境，是經營家庭關係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你不是脾氣太壞，而是格局太小...</a:t>
            </a:r>
          </a:p>
          <a:p>
            <a:r>
              <a:t>人遷就你的脾氣，是斷了你「面對事實」的能力</a:t>
            </a:r>
          </a:p>
          <a:p>
            <a:r>
              <a:t>「本事不大，脾氣卻大得不得了」 的人 </a:t>
            </a:r>
          </a:p>
          <a:p>
            <a:r>
              <a:t>*** 換位思考 *** 體會對方的需求，滿足對方的需求</a:t>
            </a:r>
          </a:p>
          <a:p>
            <a:r>
              <a:t>       ******    情緒表    ****** ＋ 情緒等級影片 （6’30”）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2遇見未知的自己</a:t>
            </a:r>
          </a:p>
          <a:p>
            <a:r>
              <a:t>如果一個人充滿了快樂、正面的思想，那麼，好的人、事、物都會和他共鳴，並且被他吸引過來。同樣的，如果一個人總是帶著悲觀的、憤世嫉俗的思想頻率，那麼，難怪這個人常會有倒楣的事發生在他身上。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1要作到這樣不容易，但能作到是有智慧者</a:t>
            </a:r>
          </a:p>
          <a:p>
            <a:r>
              <a:t>1做生意的、作業務的，一般都是對成交對象好臉色....</a:t>
            </a:r>
          </a:p>
          <a:p>
            <a:r>
              <a:t>1能對不成交的case作自我檢討，才是成功的業務...</a:t>
            </a:r>
          </a:p>
          <a:p>
            <a:r>
              <a:t>1抱怨的計程車司機</a:t>
            </a:r>
          </a:p>
          <a:p>
            <a:r>
              <a:t>* 從抱怨到感恩！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巴菲特在美國一所大學演講，一個學生問：你認為什麼樣的人生才是真正的成功？他沒有談到財富,而是說：“其實，你們到了我這個年紀的時候就會發現，衡量自己成功的標準就是有多少人在真正關心你、愛你.”他還說出了人生的一個秘密：金錢不會讓我們幸福，幸福的關鍵是我們是否活在愛的關係裡。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1人比人氣死人，很傷人，（前人慈悲： 不計較，不比較，不亂叫）</a:t>
            </a:r>
          </a:p>
          <a:p>
            <a:r>
              <a:t>2 *******   影片 [wish   1’10”  ]   ********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大標題與副標題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>
            <a:spLocks noGrp="1"/>
          </p:cNvSpPr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大標題文字</a:t>
            </a:r>
          </a:p>
        </p:txBody>
      </p:sp>
      <p:sp>
        <p:nvSpPr>
          <p:cNvPr id="1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王大明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i="1"/>
            </a:lvl1pPr>
          </a:lstStyle>
          <a:p>
            <a:r>
              <a:t>–王大明</a:t>
            </a:r>
          </a:p>
        </p:txBody>
      </p:sp>
      <p:sp>
        <p:nvSpPr>
          <p:cNvPr id="94" name="「在此輸入名言語錄。」"/>
          <p:cNvSpPr txBox="1">
            <a:spLocks noGrp="1"/>
          </p:cNvSpPr>
          <p:nvPr>
            <p:ph type="body" sz="quarter" idx="14"/>
          </p:nvPr>
        </p:nvSpPr>
        <p:spPr>
          <a:xfrm>
            <a:off x="1270000" y="4241799"/>
            <a:ext cx="10464800" cy="736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r>
              <a:t>「在此輸入名言語錄。」</a:t>
            </a:r>
          </a:p>
        </p:txBody>
      </p:sp>
      <p:sp>
        <p:nvSpPr>
          <p:cNvPr id="9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影像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影像"/>
          <p:cNvSpPr>
            <a:spLocks noGrp="1"/>
          </p:cNvSpPr>
          <p:nvPr>
            <p:ph type="pic" sz="half" idx="13"/>
          </p:nvPr>
        </p:nvSpPr>
        <p:spPr>
          <a:xfrm>
            <a:off x="2489200" y="889000"/>
            <a:ext cx="8051800" cy="60833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大標題文字"/>
          <p:cNvSpPr txBox="1">
            <a:spLocks noGrp="1"/>
          </p:cNvSpPr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大標題文字</a:t>
            </a:r>
          </a:p>
        </p:txBody>
      </p:sp>
      <p:sp>
        <p:nvSpPr>
          <p:cNvPr id="2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3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6302692" y="9131300"/>
            <a:ext cx="386716" cy="4318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大標題文字"/>
          <p:cNvSpPr txBox="1"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直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影像"/>
          <p:cNvSpPr>
            <a:spLocks noGrp="1"/>
          </p:cNvSpPr>
          <p:nvPr>
            <p:ph type="pic" sz="half" idx="13"/>
          </p:nvPr>
        </p:nvSpPr>
        <p:spPr>
          <a:xfrm>
            <a:off x="6484788" y="1206500"/>
            <a:ext cx="5465912" cy="72771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大標題文字"/>
          <p:cNvSpPr txBox="1">
            <a:spLocks noGrp="1"/>
          </p:cNvSpPr>
          <p:nvPr>
            <p:ph type="title"/>
          </p:nvPr>
        </p:nvSpPr>
        <p:spPr>
          <a:xfrm>
            <a:off x="457200" y="1244600"/>
            <a:ext cx="5600700" cy="3467100"/>
          </a:xfrm>
          <a:prstGeom prst="rect">
            <a:avLst/>
          </a:prstGeom>
        </p:spPr>
        <p:txBody>
          <a:bodyPr anchor="b"/>
          <a:lstStyle/>
          <a:p>
            <a:r>
              <a:t>大標題文字</a:t>
            </a:r>
          </a:p>
        </p:txBody>
      </p:sp>
      <p:sp>
        <p:nvSpPr>
          <p:cNvPr id="40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457200" y="4851400"/>
            <a:ext cx="5600700" cy="363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9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7" name="內文層級一…"/>
          <p:cNvSpPr txBox="1"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影像"/>
          <p:cNvSpPr>
            <a:spLocks noGrp="1"/>
          </p:cNvSpPr>
          <p:nvPr>
            <p:ph type="pic" sz="quarter" idx="13"/>
          </p:nvPr>
        </p:nvSpPr>
        <p:spPr>
          <a:xfrm>
            <a:off x="7556500" y="2933700"/>
            <a:ext cx="3987347" cy="53086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67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787400" y="2768600"/>
            <a:ext cx="54864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3 - 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影像"/>
          <p:cNvSpPr>
            <a:spLocks noGrp="1"/>
          </p:cNvSpPr>
          <p:nvPr>
            <p:ph type="pic" idx="13"/>
          </p:nvPr>
        </p:nvSpPr>
        <p:spPr>
          <a:xfrm>
            <a:off x="787400" y="685800"/>
            <a:ext cx="6184900" cy="82296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影像"/>
          <p:cNvSpPr>
            <a:spLocks noGrp="1"/>
          </p:cNvSpPr>
          <p:nvPr>
            <p:ph type="pic" sz="quarter" idx="14"/>
          </p:nvPr>
        </p:nvSpPr>
        <p:spPr>
          <a:xfrm>
            <a:off x="7645400" y="685800"/>
            <a:ext cx="4572000" cy="29845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影像"/>
          <p:cNvSpPr>
            <a:spLocks noGrp="1"/>
          </p:cNvSpPr>
          <p:nvPr>
            <p:ph type="pic" sz="quarter" idx="15"/>
          </p:nvPr>
        </p:nvSpPr>
        <p:spPr>
          <a:xfrm>
            <a:off x="7645400" y="4381500"/>
            <a:ext cx="4572000" cy="45466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文層級一…"/>
          <p:cNvSpPr txBox="1">
            <a:spLocks noGrp="1"/>
          </p:cNvSpPr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" name="大標題文字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6302692" y="9131299"/>
            <a:ext cx="386716" cy="431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3937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7874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1811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5748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19685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3622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27559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1496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35433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hyperlink" Target="&#24184;&#31119;media/wish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hyperlink" Target="&#24184;&#31119;media/&#38712;&#20940;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24184;&#31119;media/7&#24801;&#32227;&#35722;&#21892;&#32227;.mp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24184;&#31119;media/&#31038;&#26371;&#20154;&#26684;.mp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&#24184;&#31119;media/&#12304;&#24184;&#31119;&#24863;&#12305;&#945;&#27874;.mp3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&#24184;&#31119;media/&#61473;&#26377;&#37666;&#20154;&#29228;&#23665;.mp4" TargetMode="External"/><Relationship Id="rId5" Type="http://schemas.openxmlformats.org/officeDocument/2006/relationships/image" Target="../media/image1.jpeg"/><Relationship Id="rId4" Type="http://schemas.openxmlformats.org/officeDocument/2006/relationships/hyperlink" Target="&#24184;&#31119;media/1&#29399;-&#20581;&#36523;&#25104;&#21151;&#33287;&#22833;&#25943;&#30340;&#20998;&#21029;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&#24184;&#31119;media/&#32879;&#21512;&#22283;&#19990;&#30028;&#24184;&#31119;&#22577;&#21578;.jp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24184;&#31119;media/1&#24773;&#32210;&#31561;&#32026;&#34920;c.jpg" TargetMode="External"/><Relationship Id="rId7" Type="http://schemas.openxmlformats.org/officeDocument/2006/relationships/hyperlink" Target="&#24184;&#31119;media/&#25563;&#20301;&#24605;&#32771;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&#24184;&#31119;media/&#24773;&#32210;&#31561;&#32026;.mp4" TargetMode="External"/><Relationship Id="rId5" Type="http://schemas.openxmlformats.org/officeDocument/2006/relationships/hyperlink" Target="&#24184;&#31119;media/1&#24773;&#32210;&#31561;&#32026;&#34920;.jpg" TargetMode="Externa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幸 福 之 道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儷黑 Pro"/>
                <a:ea typeface="儷黑 Pro"/>
                <a:cs typeface="儷黑 Pro"/>
                <a:sym typeface="儷黑 Pro"/>
              </a:defRPr>
            </a:lvl1pPr>
          </a:lstStyle>
          <a:p>
            <a:r>
              <a:t>幸 福 之 道</a:t>
            </a:r>
          </a:p>
        </p:txBody>
      </p:sp>
      <p:sp>
        <p:nvSpPr>
          <p:cNvPr id="120" name="幻燈片編號"/>
          <p:cNvSpPr txBox="1">
            <a:spLocks noGrp="1"/>
          </p:cNvSpPr>
          <p:nvPr>
            <p:ph type="sldNum" sz="quarter" idx="4294967295"/>
          </p:nvPr>
        </p:nvSpPr>
        <p:spPr>
          <a:xfrm>
            <a:off x="6385953" y="9131299"/>
            <a:ext cx="220194" cy="431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121" name="許文澤"/>
          <p:cNvSpPr txBox="1">
            <a:spLocks noGrp="1"/>
          </p:cNvSpPr>
          <p:nvPr>
            <p:ph type="subTitle" sz="quarter" idx="1"/>
          </p:nvPr>
        </p:nvSpPr>
        <p:spPr>
          <a:xfrm>
            <a:off x="6732259" y="6243073"/>
            <a:ext cx="2732968" cy="815609"/>
          </a:xfrm>
          <a:prstGeom prst="rect">
            <a:avLst/>
          </a:prstGeom>
        </p:spPr>
        <p:txBody>
          <a:bodyPr/>
          <a:lstStyle/>
          <a:p>
            <a:r>
              <a:t>許文澤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第一：幸福就是歡喜心，感謝心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300">
                <a:solidFill>
                  <a:srgbClr val="276D6D"/>
                </a:solidFill>
              </a:defRPr>
            </a:lvl1pPr>
          </a:lstStyle>
          <a:p>
            <a:r>
              <a:t>第一：幸福就是歡喜心，感謝心</a:t>
            </a:r>
          </a:p>
        </p:txBody>
      </p:sp>
      <p:sp>
        <p:nvSpPr>
          <p:cNvPr id="167" name="你生歡喜心來接受你週遭的這一切。生感謝心，感謝所有能夠幫你的人。不只是對你有恩的，即使磨煉你的，你也感謝他。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47173" indent="-235743" defTabSz="411479">
              <a:spcBef>
                <a:spcPts val="0"/>
              </a:spcBef>
              <a:buClr>
                <a:srgbClr val="000000"/>
              </a:buClr>
              <a:buSzPct val="100000"/>
              <a:buFont typeface="Songti TC Regular"/>
              <a:buChar char="•"/>
              <a:defRPr sz="3959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你生歡喜心來接受你週遭的這一切。生感謝心，感謝所有能夠幫你的人。不只是對你有恩的，即使磨煉你的，你也感謝他。</a:t>
            </a:r>
          </a:p>
          <a:p>
            <a:pPr marL="247173" indent="-235743" defTabSz="411479">
              <a:spcBef>
                <a:spcPts val="0"/>
              </a:spcBef>
              <a:buClr>
                <a:srgbClr val="000000"/>
              </a:buClr>
              <a:buSzPct val="100000"/>
              <a:buFont typeface="Songti TC Regular"/>
              <a:buChar char="•"/>
              <a:defRPr sz="3959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今天，你脾氣很嬌，你在家裡是父母親的掌上明珠，沒有人敢說你；你嫁過來啦！就有人說你，因為他希望你好才說你。所以你要存著歡喜心、感謝心，去感謝他，這樣幸福才能降臨你的身上，降臨你這個家庭。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你們現在是上班族的，太太生了小孩，沒有婆婆給你帶小孩，你的小孩還要請媬姆來帶。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74637" indent="-261937" defTabSz="457200">
              <a:spcBef>
                <a:spcPts val="0"/>
              </a:spcBef>
              <a:buClr>
                <a:srgbClr val="000000"/>
              </a:buClr>
              <a:buSzPct val="100000"/>
              <a:buFont typeface="Songti TC Regular"/>
              <a:buChar char="•"/>
              <a:defRPr sz="4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你們現在是上班族的，太太生了小孩，沒有婆婆給你帶小孩，你的小孩還要請媬姆來帶。</a:t>
            </a:r>
          </a:p>
          <a:p>
            <a:pPr marL="274637" indent="-261937" defTabSz="457200">
              <a:spcBef>
                <a:spcPts val="0"/>
              </a:spcBef>
              <a:buClr>
                <a:srgbClr val="000000"/>
              </a:buClr>
              <a:buSzPct val="100000"/>
              <a:buFont typeface="Songti TC Regular"/>
              <a:buChar char="•"/>
              <a:defRPr sz="4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所以有時候婆婆嘮叨了幾句，你也要感謝她。因為有了婆婆，幫你帶小孩，讓你沒有後顧之憂的去上班。</a:t>
            </a:r>
          </a:p>
          <a:p>
            <a:pPr marL="274637" indent="-261937" defTabSz="457200">
              <a:spcBef>
                <a:spcPts val="0"/>
              </a:spcBef>
              <a:buClr>
                <a:srgbClr val="000000"/>
              </a:buClr>
              <a:buSzPct val="100000"/>
              <a:buFont typeface="Songti TC Regular"/>
              <a:buChar char="•"/>
              <a:defRPr sz="4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那麼婆婆也要感謝這個媳婦幫你持家。</a:t>
            </a:r>
          </a:p>
        </p:txBody>
      </p:sp>
      <p:sp>
        <p:nvSpPr>
          <p:cNvPr id="172" name="第一：幸福就是歡喜心，感謝心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300">
                <a:solidFill>
                  <a:srgbClr val="276D6D"/>
                </a:solidFill>
              </a:defRPr>
            </a:lvl1pPr>
          </a:lstStyle>
          <a:p>
            <a:r>
              <a:t>第一：幸福就是歡喜心，感謝心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什麼叫做「離諸對待」？你們每一個人都希望先生成就非常大，拿別人的成就來跟你先生比，拿別人的成就來跟你太太比，把你的先生、你的太太壓得喘不過氣來。過自己的生活，不要跟別人比嘛！…"/>
          <p:cNvSpPr txBox="1">
            <a:spLocks noGrp="1"/>
          </p:cNvSpPr>
          <p:nvPr>
            <p:ph type="body" idx="1"/>
          </p:nvPr>
        </p:nvSpPr>
        <p:spPr>
          <a:xfrm>
            <a:off x="787400" y="2514600"/>
            <a:ext cx="11430000" cy="6697994"/>
          </a:xfrm>
          <a:prstGeom prst="rect">
            <a:avLst/>
          </a:prstGeom>
        </p:spPr>
        <p:txBody>
          <a:bodyPr/>
          <a:lstStyle/>
          <a:p>
            <a:pPr marL="120297" indent="-120297" defTabSz="457200">
              <a:spcBef>
                <a:spcPts val="0"/>
              </a:spcBef>
              <a:buBlip>
                <a:blip r:embed="rId3"/>
              </a:buBlip>
              <a:defRPr sz="4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 什麼叫做「離諸對待」？你們每一個人都希望先生成就非常大，拿別人的成就來跟你先生比，拿別人的成就來跟你太太比，把你的先生、你的太太壓得喘不過氣來。過自己的生活，不要跟別人比嘛！</a:t>
            </a:r>
          </a:p>
          <a:p>
            <a:pPr marL="120297" indent="-120297" defTabSz="457200">
              <a:spcBef>
                <a:spcPts val="0"/>
              </a:spcBef>
              <a:buBlip>
                <a:blip r:embed="rId3"/>
              </a:buBlip>
              <a:defRPr sz="4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要把這種生活的藝術提昇到最高點，要享受自己的生活藝術，要享受自己的生活，不要跟人家比。</a:t>
            </a:r>
          </a:p>
        </p:txBody>
      </p:sp>
      <p:sp>
        <p:nvSpPr>
          <p:cNvPr id="177" name="第二：屏除惡言論，離諸對待"/>
          <p:cNvSpPr txBox="1"/>
          <p:nvPr/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508254">
              <a:defRPr sz="6786">
                <a:solidFill>
                  <a:srgbClr val="276D6D"/>
                </a:solidFill>
                <a:effectLst>
                  <a:outerShdw blurRad="55245" dist="11049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r>
              <a:t>第二：屏除惡言論，離諸對待</a:t>
            </a:r>
          </a:p>
        </p:txBody>
      </p:sp>
      <p:sp>
        <p:nvSpPr>
          <p:cNvPr id="4" name="流程圖: 或 3">
            <a:hlinkClick r:id="rId4" action="ppaction://hlinkfile"/>
          </p:cNvPr>
          <p:cNvSpPr/>
          <p:nvPr/>
        </p:nvSpPr>
        <p:spPr>
          <a:xfrm>
            <a:off x="9526736" y="8405192"/>
            <a:ext cx="576064" cy="504056"/>
          </a:xfrm>
          <a:prstGeom prst="flowChartOr">
            <a:avLst/>
          </a:prstGeom>
          <a:blipFill rotWithShape="1">
            <a:blip r:embed="rId5" cstate="print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oefler Text"/>
              <a:ea typeface="Hoefler Text"/>
              <a:cs typeface="Hoefler Text"/>
              <a:sym typeface="Hoefler Text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大多數人的感情重於理智，所以會常常鬧情緒；太太常常鬧情緒，先生也常常鬧情緒，因為不能平衡嘛！所以常常要讚美你先生，他是最偉大的，他給你一個幸福美滿的家庭。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08267" indent="-108267" defTabSz="411479">
              <a:spcBef>
                <a:spcPts val="0"/>
              </a:spcBef>
              <a:buBlip>
                <a:blip r:embed="rId3"/>
              </a:buBlip>
              <a:defRPr sz="3959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 err="1"/>
              <a:t>大多數人的感情重於理智，所以會常常鬧情緒；太太常常鬧情緒，先生也常常鬧情緒，因為不能平衡嘛</a:t>
            </a:r>
            <a:r>
              <a:rPr dirty="0"/>
              <a:t>！</a:t>
            </a:r>
            <a:r>
              <a:rPr dirty="0" err="1"/>
              <a:t>所以常常要讚美你先生，他是最偉大的，他給你一個幸福美滿的家庭</a:t>
            </a:r>
            <a:r>
              <a:rPr dirty="0" smtClean="0"/>
              <a:t>。</a:t>
            </a:r>
            <a:endParaRPr lang="en-US" dirty="0" smtClean="0"/>
          </a:p>
          <a:p>
            <a:pPr marL="108267" indent="-108267" defTabSz="411479">
              <a:spcBef>
                <a:spcPts val="0"/>
              </a:spcBef>
              <a:buBlip>
                <a:blip r:embed="rId3"/>
              </a:buBlip>
              <a:defRPr sz="3959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  <a:p>
            <a:pPr marL="108267" indent="-108267" defTabSz="411479">
              <a:spcBef>
                <a:spcPts val="0"/>
              </a:spcBef>
              <a:buBlip>
                <a:blip r:embed="rId3"/>
              </a:buBlip>
              <a:defRPr sz="3959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 err="1"/>
              <a:t>整理家庭，相夫教子</a:t>
            </a:r>
            <a:r>
              <a:rPr dirty="0"/>
              <a:t>。</a:t>
            </a:r>
            <a:r>
              <a:rPr dirty="0" err="1"/>
              <a:t>時常感謝對方，離諸對侍，不要去跟隔壁鄰居比</a:t>
            </a:r>
            <a:r>
              <a:rPr dirty="0"/>
              <a:t>。</a:t>
            </a:r>
            <a:r>
              <a:rPr dirty="0" err="1"/>
              <a:t>人家開「賓士」是人家的事，你有那個五十的可以騎也不錯啦</a:t>
            </a:r>
            <a:r>
              <a:rPr dirty="0"/>
              <a:t>！</a:t>
            </a:r>
            <a:r>
              <a:rPr dirty="0" err="1"/>
              <a:t>所以要享受自己的生活，不要跟別人比</a:t>
            </a:r>
            <a:r>
              <a:rPr dirty="0"/>
              <a:t>。</a:t>
            </a:r>
            <a:r>
              <a:rPr dirty="0" err="1"/>
              <a:t>這是幸福的第二個條件</a:t>
            </a:r>
            <a:r>
              <a:rPr dirty="0"/>
              <a:t>。</a:t>
            </a:r>
          </a:p>
        </p:txBody>
      </p:sp>
      <p:sp>
        <p:nvSpPr>
          <p:cNvPr id="182" name="第二：屏除惡言論，離諸對待"/>
          <p:cNvSpPr txBox="1"/>
          <p:nvPr/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508254">
              <a:defRPr sz="6786">
                <a:solidFill>
                  <a:srgbClr val="276D6D"/>
                </a:solidFill>
                <a:effectLst>
                  <a:outerShdw blurRad="55245" dist="11049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r>
              <a:t>第二：屏除惡言論，離諸對待</a:t>
            </a:r>
          </a:p>
        </p:txBody>
      </p:sp>
      <p:sp>
        <p:nvSpPr>
          <p:cNvPr id="4" name="心形 3">
            <a:hlinkClick r:id="rId4" action="ppaction://hlinkfile"/>
          </p:cNvPr>
          <p:cNvSpPr/>
          <p:nvPr/>
        </p:nvSpPr>
        <p:spPr>
          <a:xfrm>
            <a:off x="8446616" y="8693224"/>
            <a:ext cx="432048" cy="360040"/>
          </a:xfrm>
          <a:prstGeom prst="heart">
            <a:avLst/>
          </a:prstGeom>
          <a:blipFill rotWithShape="1">
            <a:blip r:embed="rId5" cstate="print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oefler Text"/>
              <a:ea typeface="Hoefler Text"/>
              <a:cs typeface="Hoefler Text"/>
              <a:sym typeface="Hoefler Text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第三：不與眾生結惡緣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第三：不與眾生結惡緣</a:t>
            </a:r>
          </a:p>
        </p:txBody>
      </p:sp>
      <p:sp>
        <p:nvSpPr>
          <p:cNvPr id="187" name="每一修行的人都很圓陀，意見一樣，隨和、有親和力，不給眾生製造苦惱。對於失意的人，你要用柔軟語、愛語，去鼓勵他。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74637" indent="-261937" defTabSz="457200">
              <a:spcBef>
                <a:spcPts val="0"/>
              </a:spcBef>
              <a:buClr>
                <a:srgbClr val="000000"/>
              </a:buClr>
              <a:buSzPct val="100000"/>
              <a:buFont typeface="Songti TC Regular"/>
              <a:buChar char="•"/>
              <a:defRPr sz="4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每一修行的人都很圓陀，意見一樣，隨和、有親和力，不給眾生製造苦惱。對於失意的人，你要用柔軟語、愛語，去鼓勵他。</a:t>
            </a:r>
          </a:p>
          <a:p>
            <a:pPr marL="274637" indent="-261937" defTabSz="457200">
              <a:spcBef>
                <a:spcPts val="0"/>
              </a:spcBef>
              <a:buClr>
                <a:srgbClr val="000000"/>
              </a:buClr>
              <a:buSzPct val="100000"/>
              <a:buFont typeface="Songti TC Regular"/>
              <a:buChar char="•"/>
              <a:defRPr sz="4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不要在別人面前炫耀，你應該用柔軟語去鼓勵他。</a:t>
            </a:r>
          </a:p>
        </p:txBody>
      </p:sp>
      <p:sp>
        <p:nvSpPr>
          <p:cNvPr id="4" name="心形 3">
            <a:hlinkClick r:id="rId3" action="ppaction://hlinkfile"/>
          </p:cNvPr>
          <p:cNvSpPr/>
          <p:nvPr/>
        </p:nvSpPr>
        <p:spPr>
          <a:xfrm>
            <a:off x="9958784" y="8477200"/>
            <a:ext cx="648072" cy="504056"/>
          </a:xfrm>
          <a:prstGeom prst="heart">
            <a:avLst/>
          </a:prstGeom>
          <a:blipFill rotWithShape="1">
            <a:blip r:embed="rId4" cstate="print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oefler Text"/>
              <a:ea typeface="Hoefler Text"/>
              <a:cs typeface="Hoefler Text"/>
              <a:sym typeface="Hoefler Text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別人的成就，你要讚美。眾生都是抱著一種酸葡萄的心理，人家說這個人多有成就，你就說：「是有成就，是賺很多錢，不過嘛，他那個錢來得不光明。」都喜歡用「不過嘛」，「但是嘛」。人家說：「那個小姐是女強人。」，「是啊，是女強人。不過嘛……男友一天換一個。」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94992" indent="-185975" defTabSz="324611">
              <a:spcBef>
                <a:spcPts val="0"/>
              </a:spcBef>
              <a:buClr>
                <a:srgbClr val="000000"/>
              </a:buClr>
              <a:buSzPct val="100000"/>
              <a:buFont typeface="Songti TC Regular"/>
              <a:buChar char="•"/>
              <a:defRPr sz="3124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別人的成就，你要讚美。眾生都是抱著一種酸葡萄的心理，人家說這個人多有成就，你就說：「是有成就，是賺很多錢，不過嘛，他那個錢來得不光明。」都喜歡用「不過嘛」，「但是嘛」。人家說：「那個小姐是女強人。」，「是啊，是女強人。不過嘛……男友一天換一個。」</a:t>
            </a:r>
          </a:p>
          <a:p>
            <a:pPr marL="194992" indent="-185975" defTabSz="324611">
              <a:spcBef>
                <a:spcPts val="0"/>
              </a:spcBef>
              <a:buClr>
                <a:srgbClr val="000000"/>
              </a:buClr>
              <a:buSzPct val="100000"/>
              <a:buFont typeface="Songti TC Regular"/>
              <a:buChar char="•"/>
              <a:defRPr sz="3124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「那個男孩子很帥。」，「是很帥，不過嘛，很花。」是不是？都喜歡加個「不過」。人家很花是很花，人家有辦法一天交往一個，你有沒有辦法？為師不是鼓勵你們這麼做，而是說不要有這種酸蔔萄的心理。我們對任何眾生、任何人，要用一種讚美，盡量去讚美人家。</a:t>
            </a:r>
          </a:p>
        </p:txBody>
      </p:sp>
      <p:sp>
        <p:nvSpPr>
          <p:cNvPr id="192" name="第三：不與眾生結惡緣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第三：不與眾生結惡緣</a:t>
            </a:r>
          </a:p>
        </p:txBody>
      </p:sp>
      <p:sp>
        <p:nvSpPr>
          <p:cNvPr id="4" name="流程圖: 顯示 3">
            <a:hlinkClick r:id="rId3" action="ppaction://hlinkfile"/>
          </p:cNvPr>
          <p:cNvSpPr/>
          <p:nvPr/>
        </p:nvSpPr>
        <p:spPr>
          <a:xfrm>
            <a:off x="7222480" y="8477200"/>
            <a:ext cx="792088" cy="432048"/>
          </a:xfrm>
          <a:prstGeom prst="flowChartDisplay">
            <a:avLst/>
          </a:prstGeom>
          <a:blipFill rotWithShape="1">
            <a:blip r:embed="rId4" cstate="print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oefler Text"/>
              <a:ea typeface="Hoefler Text"/>
              <a:cs typeface="Hoefler Text"/>
              <a:sym typeface="Hoefler Text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但是虛偽的讚美也不必要，要適當的讚美。別人在失意時，你給他一個柔軟語、一個愛語、一個鼓勵，他會感謝你。別人很失意，想去自殺時，你趕快挽救他，你救了他一命功德無量啊！感情挫折就想自殺，這是很可怕的！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36188" indent="-225266" defTabSz="393192">
              <a:spcBef>
                <a:spcPts val="0"/>
              </a:spcBef>
              <a:buClr>
                <a:srgbClr val="000000"/>
              </a:buClr>
              <a:buSzPct val="100000"/>
              <a:buFont typeface="Songti TC Regular"/>
              <a:buChar char="•"/>
              <a:defRPr sz="3784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但是虛偽的讚美也不必要，要適當的讚美。別人在失意時，你給他一個柔軟語、一個愛語、一個鼓勵，他會感謝你。別人很失意，想去自殺時，你趕快挽救他，你救了他一命功德無量啊！感情挫折就想自殺，這是很可怕的！</a:t>
            </a:r>
          </a:p>
          <a:p>
            <a:pPr marL="236188" indent="-225266" defTabSz="393192">
              <a:spcBef>
                <a:spcPts val="0"/>
              </a:spcBef>
              <a:buClr>
                <a:srgbClr val="000000"/>
              </a:buClr>
              <a:buSzPct val="100000"/>
              <a:buFont typeface="Songti TC Regular"/>
              <a:buChar char="•"/>
              <a:defRPr sz="3784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所以，生命要活得超越，若是不能夠識透真理，生命對你來說就是一種懲罰。對於人生、宇宙要有一個透澈的了解，要先了解人生是無常，來去都無常，懂嗎？</a:t>
            </a:r>
          </a:p>
        </p:txBody>
      </p:sp>
      <p:sp>
        <p:nvSpPr>
          <p:cNvPr id="197" name="第三：不與眾生結惡緣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第三：不與眾生結惡緣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人生的幸福，並不是因為困難少或者完全沒有困難，而 是將它們全部出色地克服。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62269" indent="-1122569">
              <a:lnSpc>
                <a:spcPct val="130000"/>
              </a:lnSpc>
              <a:buClr>
                <a:srgbClr val="000000"/>
              </a:buClr>
              <a:buSzPct val="100000"/>
              <a:buFont typeface="Times"/>
              <a:buChar char="•"/>
            </a:pPr>
            <a:r>
              <a:rPr sz="6600">
                <a:latin typeface="儷黑 Pro"/>
                <a:ea typeface="儷黑 Pro"/>
                <a:cs typeface="儷黑 Pro"/>
                <a:sym typeface="儷黑 Pro"/>
              </a:rPr>
              <a:t>人生的幸福，並不是因為困難少或者完全沒有困難，而 是將它們全部出色地克服。</a:t>
            </a:r>
          </a:p>
          <a:p>
            <a:pPr marL="0" lvl="3" indent="0" algn="r">
              <a:lnSpc>
                <a:spcPct val="130000"/>
              </a:lnSpc>
              <a:buSzTx/>
              <a:buNone/>
            </a:pPr>
            <a:r>
              <a:rPr>
                <a:latin typeface="儷黑 Pro"/>
                <a:ea typeface="儷黑 Pro"/>
                <a:cs typeface="儷黑 Pro"/>
                <a:sym typeface="儷黑 Pro"/>
              </a:rPr>
              <a:t>卡爾·希爾蒂《幸福論》</a:t>
            </a:r>
            <a:r>
              <a:rPr sz="1200"/>
              <a:t/>
            </a:r>
            <a:br>
              <a:rPr sz="1200"/>
            </a:br>
            <a:endParaRPr sz="1200"/>
          </a:p>
        </p:txBody>
      </p:sp>
      <p:sp>
        <p:nvSpPr>
          <p:cNvPr id="200" name="結  語"/>
          <p:cNvSpPr txBox="1">
            <a:spLocks noGrp="1"/>
          </p:cNvSpPr>
          <p:nvPr>
            <p:ph type="title"/>
          </p:nvPr>
        </p:nvSpPr>
        <p:spPr>
          <a:xfrm>
            <a:off x="787400" y="558800"/>
            <a:ext cx="11430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結  語</a:t>
            </a:r>
          </a:p>
        </p:txBody>
      </p:sp>
      <p:sp>
        <p:nvSpPr>
          <p:cNvPr id="4" name="心形 3">
            <a:hlinkClick r:id="rId2" action="ppaction://hlinkfile"/>
          </p:cNvPr>
          <p:cNvSpPr/>
          <p:nvPr/>
        </p:nvSpPr>
        <p:spPr>
          <a:xfrm>
            <a:off x="9742760" y="8549208"/>
            <a:ext cx="720080" cy="576064"/>
          </a:xfrm>
          <a:prstGeom prst="heart">
            <a:avLst/>
          </a:prstGeom>
          <a:blipFill rotWithShape="1">
            <a:blip r:embed="rId3" cstate="print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oefler Text"/>
              <a:ea typeface="Hoefler Text"/>
              <a:cs typeface="Hoefler Text"/>
              <a:sym typeface="Hoefler Text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此人進廠維修中：為心靈放個小假，安頓複雜的情緒（2016年究竟出版）-.jpg" descr="此人進廠維修中：為心靈放個小假，安頓複雜的情緒（2016年究竟出版）-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031900" y="-1"/>
            <a:ext cx="6941000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幸福元素"/>
          <p:cNvSpPr txBox="1"/>
          <p:nvPr/>
        </p:nvSpPr>
        <p:spPr>
          <a:xfrm>
            <a:off x="5993129" y="7663333"/>
            <a:ext cx="1018541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1800">
                <a:solidFill>
                  <a:srgbClr val="00F9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幸福元素</a:t>
            </a:r>
            <a:endParaRPr dirty="0"/>
          </a:p>
        </p:txBody>
      </p:sp>
      <p:sp>
        <p:nvSpPr>
          <p:cNvPr id="124" name="幸福是什麼?…"/>
          <p:cNvSpPr txBox="1"/>
          <p:nvPr/>
        </p:nvSpPr>
        <p:spPr>
          <a:xfrm>
            <a:off x="1219460" y="2795644"/>
            <a:ext cx="10565880" cy="456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93699" indent="-393699" algn="l">
              <a:spcBef>
                <a:spcPts val="3600"/>
              </a:spcBef>
              <a:buSzPct val="50000"/>
              <a:buBlip>
                <a:blip r:embed="rId3"/>
              </a:buBlip>
              <a:defRPr sz="52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dirty="0" err="1">
                <a:latin typeface="華康魏碑體" pitchFamily="65" charset="-120"/>
                <a:ea typeface="華康魏碑體" pitchFamily="65" charset="-120"/>
              </a:rPr>
              <a:t>幸福是什麼</a:t>
            </a:r>
            <a:r>
              <a:rPr dirty="0">
                <a:latin typeface="華康魏碑體" pitchFamily="65" charset="-120"/>
                <a:ea typeface="華康魏碑體" pitchFamily="65" charset="-120"/>
              </a:rPr>
              <a:t>? </a:t>
            </a:r>
          </a:p>
          <a:p>
            <a:pPr marL="393699" indent="-393699" algn="l">
              <a:spcBef>
                <a:spcPts val="3600"/>
              </a:spcBef>
              <a:buSzPct val="50000"/>
              <a:buBlip>
                <a:blip r:embed="rId3"/>
              </a:buBlip>
              <a:defRPr sz="520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dirty="0" err="1">
                <a:latin typeface="華康魏碑體" pitchFamily="65" charset="-120"/>
                <a:ea typeface="華康魏碑體" pitchFamily="65" charset="-120"/>
              </a:rPr>
              <a:t>有人說</a:t>
            </a:r>
            <a:r>
              <a:rPr dirty="0">
                <a:latin typeface="華康魏碑體" pitchFamily="65" charset="-120"/>
                <a:ea typeface="華康魏碑體" pitchFamily="65" charset="-120"/>
              </a:rPr>
              <a:t>:「</a:t>
            </a:r>
            <a:r>
              <a:rPr dirty="0" err="1">
                <a:latin typeface="華康魏碑體" pitchFamily="65" charset="-120"/>
                <a:ea typeface="華康魏碑體" pitchFamily="65" charset="-120"/>
              </a:rPr>
              <a:t>幸福是一種感覺，是一種狀態，不需要刻意追尋，只要用心體會</a:t>
            </a:r>
            <a:r>
              <a:rPr dirty="0">
                <a:latin typeface="華康魏碑體" pitchFamily="65" charset="-120"/>
                <a:ea typeface="華康魏碑體" pitchFamily="65" charset="-120"/>
              </a:rPr>
              <a:t>。」</a:t>
            </a:r>
            <a:r>
              <a:rPr dirty="0" err="1">
                <a:latin typeface="華康魏碑體" pitchFamily="65" charset="-120"/>
                <a:ea typeface="華康魏碑體" pitchFamily="65" charset="-120"/>
              </a:rPr>
              <a:t>每個人對幸福的定義不同，是屬於非常主觀個人的看法</a:t>
            </a:r>
            <a:r>
              <a:rPr dirty="0">
                <a:latin typeface="華康魏碑體" pitchFamily="65" charset="-120"/>
                <a:ea typeface="華康魏碑體" pitchFamily="65" charset="-120"/>
              </a:rPr>
              <a:t>。</a:t>
            </a:r>
          </a:p>
        </p:txBody>
      </p:sp>
      <p:sp>
        <p:nvSpPr>
          <p:cNvPr id="125" name="電影場記板">
            <a:hlinkClick r:id="rId4" action="ppaction://hlinkfile"/>
          </p:cNvPr>
          <p:cNvSpPr/>
          <p:nvPr/>
        </p:nvSpPr>
        <p:spPr>
          <a:xfrm>
            <a:off x="8806656" y="7757120"/>
            <a:ext cx="537349" cy="5608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70" y="0"/>
                </a:moveTo>
                <a:lnTo>
                  <a:pt x="0" y="5292"/>
                </a:lnTo>
                <a:lnTo>
                  <a:pt x="867" y="8314"/>
                </a:lnTo>
                <a:lnTo>
                  <a:pt x="867" y="10773"/>
                </a:lnTo>
                <a:lnTo>
                  <a:pt x="867" y="19877"/>
                </a:lnTo>
                <a:cubicBezTo>
                  <a:pt x="867" y="20829"/>
                  <a:pt x="1671" y="21600"/>
                  <a:pt x="2665" y="21600"/>
                </a:cubicBezTo>
                <a:lnTo>
                  <a:pt x="19693" y="21600"/>
                </a:lnTo>
                <a:cubicBezTo>
                  <a:pt x="20686" y="21600"/>
                  <a:pt x="21491" y="20829"/>
                  <a:pt x="21491" y="19877"/>
                </a:cubicBezTo>
                <a:lnTo>
                  <a:pt x="21491" y="7870"/>
                </a:lnTo>
                <a:lnTo>
                  <a:pt x="4430" y="7870"/>
                </a:lnTo>
                <a:lnTo>
                  <a:pt x="4280" y="7675"/>
                </a:lnTo>
                <a:lnTo>
                  <a:pt x="21600" y="3242"/>
                </a:lnTo>
                <a:lnTo>
                  <a:pt x="20670" y="0"/>
                </a:lnTo>
                <a:close/>
                <a:moveTo>
                  <a:pt x="18009" y="1164"/>
                </a:moveTo>
                <a:lnTo>
                  <a:pt x="20332" y="3009"/>
                </a:lnTo>
                <a:lnTo>
                  <a:pt x="18100" y="3581"/>
                </a:lnTo>
                <a:lnTo>
                  <a:pt x="15779" y="1736"/>
                </a:lnTo>
                <a:lnTo>
                  <a:pt x="18009" y="1164"/>
                </a:lnTo>
                <a:close/>
                <a:moveTo>
                  <a:pt x="13616" y="2290"/>
                </a:moveTo>
                <a:lnTo>
                  <a:pt x="15938" y="4134"/>
                </a:lnTo>
                <a:lnTo>
                  <a:pt x="13708" y="4706"/>
                </a:lnTo>
                <a:lnTo>
                  <a:pt x="11385" y="2862"/>
                </a:lnTo>
                <a:lnTo>
                  <a:pt x="13616" y="2290"/>
                </a:lnTo>
                <a:close/>
                <a:moveTo>
                  <a:pt x="9222" y="3417"/>
                </a:moveTo>
                <a:lnTo>
                  <a:pt x="11545" y="5262"/>
                </a:lnTo>
                <a:lnTo>
                  <a:pt x="9314" y="5834"/>
                </a:lnTo>
                <a:lnTo>
                  <a:pt x="6992" y="3989"/>
                </a:lnTo>
                <a:lnTo>
                  <a:pt x="9222" y="3417"/>
                </a:lnTo>
                <a:close/>
                <a:moveTo>
                  <a:pt x="4829" y="4543"/>
                </a:moveTo>
                <a:lnTo>
                  <a:pt x="7151" y="6387"/>
                </a:lnTo>
                <a:lnTo>
                  <a:pt x="4921" y="6959"/>
                </a:lnTo>
                <a:lnTo>
                  <a:pt x="2600" y="5115"/>
                </a:lnTo>
                <a:lnTo>
                  <a:pt x="4829" y="4543"/>
                </a:lnTo>
                <a:close/>
                <a:moveTo>
                  <a:pt x="1582" y="6411"/>
                </a:moveTo>
                <a:cubicBezTo>
                  <a:pt x="1803" y="6411"/>
                  <a:pt x="1981" y="6582"/>
                  <a:pt x="1981" y="6794"/>
                </a:cubicBezTo>
                <a:cubicBezTo>
                  <a:pt x="1981" y="7006"/>
                  <a:pt x="1803" y="7179"/>
                  <a:pt x="1582" y="7179"/>
                </a:cubicBezTo>
                <a:cubicBezTo>
                  <a:pt x="1360" y="7179"/>
                  <a:pt x="1180" y="7006"/>
                  <a:pt x="1180" y="6794"/>
                </a:cubicBezTo>
                <a:cubicBezTo>
                  <a:pt x="1180" y="6582"/>
                  <a:pt x="1360" y="6411"/>
                  <a:pt x="1582" y="6411"/>
                </a:cubicBezTo>
                <a:close/>
                <a:moveTo>
                  <a:pt x="4847" y="8417"/>
                </a:moveTo>
                <a:lnTo>
                  <a:pt x="6592" y="10773"/>
                </a:lnTo>
                <a:lnTo>
                  <a:pt x="4847" y="10773"/>
                </a:lnTo>
                <a:lnTo>
                  <a:pt x="4847" y="8417"/>
                </a:lnTo>
                <a:close/>
                <a:moveTo>
                  <a:pt x="7086" y="8417"/>
                </a:moveTo>
                <a:lnTo>
                  <a:pt x="9395" y="8417"/>
                </a:lnTo>
                <a:lnTo>
                  <a:pt x="11140" y="10773"/>
                </a:lnTo>
                <a:lnTo>
                  <a:pt x="8831" y="10773"/>
                </a:lnTo>
                <a:lnTo>
                  <a:pt x="7086" y="8417"/>
                </a:lnTo>
                <a:close/>
                <a:moveTo>
                  <a:pt x="11633" y="8417"/>
                </a:moveTo>
                <a:lnTo>
                  <a:pt x="13942" y="8417"/>
                </a:lnTo>
                <a:lnTo>
                  <a:pt x="15687" y="10773"/>
                </a:lnTo>
                <a:lnTo>
                  <a:pt x="13378" y="10773"/>
                </a:lnTo>
                <a:lnTo>
                  <a:pt x="11633" y="8417"/>
                </a:lnTo>
                <a:close/>
                <a:moveTo>
                  <a:pt x="16181" y="8417"/>
                </a:moveTo>
                <a:lnTo>
                  <a:pt x="18490" y="8417"/>
                </a:lnTo>
                <a:lnTo>
                  <a:pt x="20235" y="10773"/>
                </a:lnTo>
                <a:lnTo>
                  <a:pt x="17926" y="10773"/>
                </a:lnTo>
                <a:lnTo>
                  <a:pt x="16181" y="8417"/>
                </a:lnTo>
                <a:close/>
                <a:moveTo>
                  <a:pt x="1932" y="9052"/>
                </a:moveTo>
                <a:cubicBezTo>
                  <a:pt x="2203" y="9012"/>
                  <a:pt x="2433" y="9233"/>
                  <a:pt x="2392" y="9492"/>
                </a:cubicBezTo>
                <a:cubicBezTo>
                  <a:pt x="2366" y="9654"/>
                  <a:pt x="2228" y="9786"/>
                  <a:pt x="2059" y="9811"/>
                </a:cubicBezTo>
                <a:cubicBezTo>
                  <a:pt x="1788" y="9851"/>
                  <a:pt x="1558" y="9630"/>
                  <a:pt x="1599" y="9371"/>
                </a:cubicBezTo>
                <a:cubicBezTo>
                  <a:pt x="1625" y="9209"/>
                  <a:pt x="1763" y="9077"/>
                  <a:pt x="1932" y="9052"/>
                </a:cubicBezTo>
                <a:close/>
                <a:moveTo>
                  <a:pt x="3766" y="9052"/>
                </a:moveTo>
                <a:cubicBezTo>
                  <a:pt x="4036" y="9012"/>
                  <a:pt x="4267" y="9233"/>
                  <a:pt x="4225" y="9492"/>
                </a:cubicBezTo>
                <a:cubicBezTo>
                  <a:pt x="4199" y="9654"/>
                  <a:pt x="4061" y="9786"/>
                  <a:pt x="3892" y="9811"/>
                </a:cubicBezTo>
                <a:cubicBezTo>
                  <a:pt x="3622" y="9851"/>
                  <a:pt x="3391" y="9630"/>
                  <a:pt x="3433" y="9371"/>
                </a:cubicBezTo>
                <a:cubicBezTo>
                  <a:pt x="3458" y="9209"/>
                  <a:pt x="3597" y="9077"/>
                  <a:pt x="3766" y="9052"/>
                </a:cubicBezTo>
                <a:close/>
                <a:moveTo>
                  <a:pt x="2513" y="13900"/>
                </a:moveTo>
                <a:lnTo>
                  <a:pt x="19911" y="13900"/>
                </a:lnTo>
                <a:lnTo>
                  <a:pt x="19911" y="14399"/>
                </a:lnTo>
                <a:lnTo>
                  <a:pt x="2513" y="14399"/>
                </a:lnTo>
                <a:lnTo>
                  <a:pt x="2513" y="13900"/>
                </a:lnTo>
                <a:close/>
                <a:moveTo>
                  <a:pt x="2513" y="17423"/>
                </a:moveTo>
                <a:lnTo>
                  <a:pt x="19911" y="17423"/>
                </a:lnTo>
                <a:lnTo>
                  <a:pt x="19911" y="17923"/>
                </a:lnTo>
                <a:lnTo>
                  <a:pt x="2513" y="17923"/>
                </a:lnTo>
                <a:lnTo>
                  <a:pt x="2513" y="17423"/>
                </a:lnTo>
                <a:close/>
              </a:path>
            </a:pathLst>
          </a:custGeom>
          <a:blipFill>
            <a:blip r:embed="rId5" cstate="print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富豪 漁夫"/>
          <p:cNvSpPr txBox="1"/>
          <p:nvPr/>
        </p:nvSpPr>
        <p:spPr>
          <a:xfrm>
            <a:off x="5961373" y="8200731"/>
            <a:ext cx="1082054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1800">
                <a:solidFill>
                  <a:srgbClr val="00F9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富豪 漁夫</a:t>
            </a:r>
          </a:p>
        </p:txBody>
      </p:sp>
      <p:sp>
        <p:nvSpPr>
          <p:cNvPr id="127" name="前言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300">
                <a:solidFill>
                  <a:srgbClr val="276D6D"/>
                </a:solidFill>
              </a:defRPr>
            </a:lvl1pPr>
          </a:lstStyle>
          <a:p>
            <a:r>
              <a:t>前言</a:t>
            </a:r>
          </a:p>
        </p:txBody>
      </p:sp>
      <p:sp>
        <p:nvSpPr>
          <p:cNvPr id="128" name="上山坐轎"/>
          <p:cNvSpPr txBox="1"/>
          <p:nvPr/>
        </p:nvSpPr>
        <p:spPr>
          <a:xfrm>
            <a:off x="9670752" y="7901136"/>
            <a:ext cx="1018541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1800">
                <a:solidFill>
                  <a:srgbClr val="00F9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上山坐轎</a:t>
            </a:r>
            <a:endParaRPr dirty="0"/>
          </a:p>
        </p:txBody>
      </p:sp>
      <p:sp>
        <p:nvSpPr>
          <p:cNvPr id="8" name="流程圖: 直接存取儲存裝置 7">
            <a:hlinkClick r:id="rId6" action="ppaction://hlinkfile"/>
          </p:cNvPr>
          <p:cNvSpPr/>
          <p:nvPr/>
        </p:nvSpPr>
        <p:spPr>
          <a:xfrm>
            <a:off x="8734648" y="8621216"/>
            <a:ext cx="648072" cy="288032"/>
          </a:xfrm>
          <a:prstGeom prst="flowChartMagneticDrum">
            <a:avLst/>
          </a:prstGeom>
          <a:blipFill rotWithShape="1">
            <a:blip r:embed="rId5" cstate="print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oefler Text"/>
              <a:ea typeface="Hoefler Text"/>
              <a:cs typeface="Hoefler Text"/>
              <a:sym typeface="Hoefler Text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您滿意您的人生嗎？"/>
          <p:cNvSpPr txBox="1">
            <a:spLocks noGrp="1"/>
          </p:cNvSpPr>
          <p:nvPr>
            <p:ph type="title"/>
          </p:nvPr>
        </p:nvSpPr>
        <p:spPr>
          <a:xfrm>
            <a:off x="787400" y="1378982"/>
            <a:ext cx="11430000" cy="1757787"/>
          </a:xfrm>
          <a:prstGeom prst="rect">
            <a:avLst/>
          </a:prstGeom>
        </p:spPr>
        <p:txBody>
          <a:bodyPr/>
          <a:lstStyle>
            <a:lvl1pPr defTabSz="914400">
              <a:defRPr sz="6000" spc="-1">
                <a:solidFill>
                  <a:srgbClr val="941100"/>
                </a:solidFill>
                <a:uFill>
                  <a:solidFill>
                    <a:srgbClr val="FFFFFF"/>
                  </a:solidFill>
                </a:uFill>
                <a:latin typeface="DFWaWaTC-W5"/>
                <a:ea typeface="DFWaWaTC-W5"/>
                <a:cs typeface="DFWaWaTC-W5"/>
                <a:sym typeface="DFWaWaTC-W5"/>
              </a:defRPr>
            </a:lvl1pPr>
          </a:lstStyle>
          <a:p>
            <a:pPr>
              <a:defRPr>
                <a:effectLst/>
              </a:defRPr>
            </a:pPr>
            <a:r>
              <a:t>您滿意您的人生嗎？</a:t>
            </a:r>
          </a:p>
        </p:txBody>
      </p:sp>
      <p:sp>
        <p:nvSpPr>
          <p:cNvPr id="133" name="2018世界幸福指數報告"/>
          <p:cNvSpPr txBox="1"/>
          <p:nvPr/>
        </p:nvSpPr>
        <p:spPr>
          <a:xfrm>
            <a:off x="3524100" y="3457332"/>
            <a:ext cx="539656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0433FF"/>
                </a:solidFill>
              </a:defRPr>
            </a:lvl1pPr>
          </a:lstStyle>
          <a:p>
            <a:r>
              <a:t>2018世界幸福指數報告</a:t>
            </a:r>
          </a:p>
        </p:txBody>
      </p:sp>
      <p:sp>
        <p:nvSpPr>
          <p:cNvPr id="134" name="台灣位居          名"/>
          <p:cNvSpPr txBox="1"/>
          <p:nvPr/>
        </p:nvSpPr>
        <p:spPr>
          <a:xfrm>
            <a:off x="3021980" y="4602278"/>
            <a:ext cx="6400801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600">
                <a:solidFill>
                  <a:srgbClr val="FF7E79"/>
                </a:solidFill>
              </a:defRPr>
            </a:lvl1pPr>
          </a:lstStyle>
          <a:p>
            <a:r>
              <a:t>台灣位居          名</a:t>
            </a:r>
          </a:p>
        </p:txBody>
      </p:sp>
      <p:sp>
        <p:nvSpPr>
          <p:cNvPr id="135" name="名次高於新加坡、日本、南韓、香港與中國…"/>
          <p:cNvSpPr txBox="1"/>
          <p:nvPr/>
        </p:nvSpPr>
        <p:spPr>
          <a:xfrm>
            <a:off x="1764680" y="6166324"/>
            <a:ext cx="8915401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4F8F00"/>
                </a:solidFill>
                <a:latin typeface="Yuanti TC Regular"/>
                <a:ea typeface="Yuanti TC Regular"/>
                <a:cs typeface="Yuanti TC Regular"/>
                <a:sym typeface="Yuanti TC Regular"/>
              </a:defRPr>
            </a:pPr>
            <a:r>
              <a:rPr dirty="0" err="1"/>
              <a:t>名次高於新加坡、日本、南韓、香港與中國</a:t>
            </a:r>
            <a:endParaRPr dirty="0"/>
          </a:p>
          <a:p>
            <a:pPr>
              <a:defRPr>
                <a:solidFill>
                  <a:srgbClr val="4F8F00"/>
                </a:solidFill>
                <a:latin typeface="Yuanti TC Regular"/>
                <a:ea typeface="Yuanti TC Regular"/>
                <a:cs typeface="Yuanti TC Regular"/>
                <a:sym typeface="Yuanti TC Regular"/>
              </a:defRPr>
            </a:pPr>
            <a:r>
              <a:rPr dirty="0" err="1"/>
              <a:t>堪稱東亞地區最幸福國家</a:t>
            </a:r>
            <a:endParaRPr dirty="0"/>
          </a:p>
        </p:txBody>
      </p:sp>
      <p:sp>
        <p:nvSpPr>
          <p:cNvPr id="136" name="26"/>
          <p:cNvSpPr txBox="1"/>
          <p:nvPr/>
        </p:nvSpPr>
        <p:spPr>
          <a:xfrm>
            <a:off x="6908754" y="4462578"/>
            <a:ext cx="1227461" cy="140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solidFill>
                  <a:srgbClr val="942193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26</a:t>
            </a:r>
          </a:p>
        </p:txBody>
      </p:sp>
      <p:sp>
        <p:nvSpPr>
          <p:cNvPr id="137" name="156國"/>
          <p:cNvSpPr txBox="1"/>
          <p:nvPr/>
        </p:nvSpPr>
        <p:spPr>
          <a:xfrm>
            <a:off x="9980569" y="5004853"/>
            <a:ext cx="1173176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5493"/>
                </a:solidFill>
              </a:defRPr>
            </a:lvl1pPr>
          </a:lstStyle>
          <a:p>
            <a:r>
              <a:t>156國</a:t>
            </a:r>
          </a:p>
        </p:txBody>
      </p:sp>
      <p:sp>
        <p:nvSpPr>
          <p:cNvPr id="8" name="笑臉 7">
            <a:hlinkClick r:id="rId2" action="ppaction://hlinkfile"/>
          </p:cNvPr>
          <p:cNvSpPr/>
          <p:nvPr/>
        </p:nvSpPr>
        <p:spPr>
          <a:xfrm>
            <a:off x="8158584" y="8117160"/>
            <a:ext cx="504056" cy="504056"/>
          </a:xfrm>
          <a:prstGeom prst="smileyFace">
            <a:avLst/>
          </a:prstGeom>
          <a:blipFill rotWithShape="1">
            <a:blip r:embed="rId3" cstate="print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oefler Text"/>
              <a:ea typeface="Hoefler Text"/>
              <a:cs typeface="Hoefler Text"/>
              <a:sym typeface="Hoefler Tex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grpId="4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" presetClass="entr" presetSubtype="1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1" animBg="1" advAuto="0"/>
      <p:bldP spid="133" grpId="2" animBg="1" advAuto="0"/>
      <p:bldP spid="134" grpId="3" animBg="1" advAuto="0"/>
      <p:bldP spid="135" grpId="6" animBg="1" advAuto="0"/>
      <p:bldP spid="136" grpId="4" animBg="1" advAuto="0"/>
      <p:bldP spid="137" grpId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（濟公活佛慈訓）…"/>
          <p:cNvSpPr txBox="1">
            <a:spLocks noGrp="1"/>
          </p:cNvSpPr>
          <p:nvPr>
            <p:ph type="body" idx="1"/>
          </p:nvPr>
        </p:nvSpPr>
        <p:spPr>
          <a:xfrm>
            <a:off x="519770" y="2390300"/>
            <a:ext cx="11430001" cy="6471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defTabSz="549148">
              <a:spcBef>
                <a:spcPts val="3300"/>
              </a:spcBef>
              <a:buSzTx/>
              <a:buNone/>
              <a:defRPr sz="3948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dirty="0">
                <a:latin typeface="華康中黑體" pitchFamily="49" charset="-120"/>
                <a:ea typeface="華康中黑體" pitchFamily="49" charset="-120"/>
              </a:rPr>
              <a:t>（</a:t>
            </a:r>
            <a:r>
              <a:rPr dirty="0" err="1">
                <a:latin typeface="華康中黑體" pitchFamily="49" charset="-120"/>
                <a:ea typeface="華康中黑體" pitchFamily="49" charset="-120"/>
              </a:rPr>
              <a:t>濟公活佛慈訓</a:t>
            </a:r>
            <a:r>
              <a:rPr dirty="0">
                <a:latin typeface="華康中黑體" pitchFamily="49" charset="-120"/>
                <a:ea typeface="華康中黑體" pitchFamily="49" charset="-120"/>
              </a:rPr>
              <a:t>）　　</a:t>
            </a:r>
          </a:p>
          <a:p>
            <a:pPr marL="0" indent="0" defTabSz="549148">
              <a:spcBef>
                <a:spcPts val="3300"/>
              </a:spcBef>
              <a:buSzTx/>
              <a:buNone/>
              <a:defRPr sz="3948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dirty="0" err="1">
                <a:latin typeface="華康中黑體" pitchFamily="49" charset="-120"/>
                <a:ea typeface="華康中黑體" pitchFamily="49" charset="-120"/>
              </a:rPr>
              <a:t>幸福的基本單位就是「家庭</a:t>
            </a:r>
            <a:r>
              <a:rPr dirty="0">
                <a:latin typeface="華康中黑體" pitchFamily="49" charset="-120"/>
                <a:ea typeface="華康中黑體" pitchFamily="49" charset="-120"/>
              </a:rPr>
              <a:t>」。</a:t>
            </a:r>
            <a:r>
              <a:rPr dirty="0" err="1">
                <a:latin typeface="華康中黑體" pitchFamily="49" charset="-120"/>
                <a:ea typeface="華康中黑體" pitchFamily="49" charset="-120"/>
              </a:rPr>
              <a:t>你們成了家的，夫妻就是基本的家庭單位</a:t>
            </a:r>
            <a:r>
              <a:rPr dirty="0">
                <a:latin typeface="華康中黑體" pitchFamily="49" charset="-120"/>
                <a:ea typeface="華康中黑體" pitchFamily="49" charset="-120"/>
              </a:rPr>
              <a:t>。</a:t>
            </a:r>
          </a:p>
          <a:p>
            <a:pPr marL="0" indent="0" defTabSz="549148">
              <a:spcBef>
                <a:spcPts val="3300"/>
              </a:spcBef>
              <a:buSzTx/>
              <a:buNone/>
              <a:defRPr sz="3948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dirty="0" err="1">
                <a:latin typeface="華康中黑體" pitchFamily="49" charset="-120"/>
                <a:ea typeface="華康中黑體" pitchFamily="49" charset="-120"/>
              </a:rPr>
              <a:t>還沒有成家的，跟父母在一起，甚至於有的三代同堂的家庭</a:t>
            </a:r>
            <a:r>
              <a:rPr dirty="0">
                <a:latin typeface="華康中黑體" pitchFamily="49" charset="-120"/>
                <a:ea typeface="華康中黑體" pitchFamily="49" charset="-120"/>
              </a:rPr>
              <a:t>。</a:t>
            </a:r>
            <a:r>
              <a:rPr dirty="0" err="1">
                <a:latin typeface="華康中黑體" pitchFamily="49" charset="-120"/>
                <a:ea typeface="華康中黑體" pitchFamily="49" charset="-120"/>
              </a:rPr>
              <a:t>那麼，每一個家庭要和諧，要美滿幸福，才堪稱得上幸福、美滿、快樂</a:t>
            </a:r>
            <a:r>
              <a:rPr dirty="0">
                <a:latin typeface="華康中黑體" pitchFamily="49" charset="-120"/>
                <a:ea typeface="華康中黑體" pitchFamily="49" charset="-120"/>
              </a:rPr>
              <a:t>。</a:t>
            </a:r>
            <a:endParaRPr dirty="0">
              <a:solidFill>
                <a:srgbClr val="555555"/>
              </a:solidFill>
              <a:latin typeface="華康中黑體" pitchFamily="49" charset="-120"/>
              <a:ea typeface="華康中黑體" pitchFamily="49" charset="-120"/>
            </a:endParaRPr>
          </a:p>
          <a:p>
            <a:pPr marL="0" indent="0" defTabSz="549148">
              <a:spcBef>
                <a:spcPts val="3300"/>
              </a:spcBef>
              <a:buSzTx/>
              <a:buNone/>
              <a:defRPr sz="3948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rPr dirty="0">
                <a:latin typeface="華康中黑體" pitchFamily="49" charset="-120"/>
                <a:ea typeface="華康中黑體" pitchFamily="49" charset="-120"/>
              </a:rPr>
              <a:t>要創造一個幸福的家庭，不是靠外在求佛、拜佛而來的，是靠著你們明理修行，而互相去體諒，去了解人生的大道、宇宙的真理，對自己的自我要求，自我教育、自我約束，這樣建立起來的</a:t>
            </a:r>
          </a:p>
        </p:txBody>
      </p:sp>
      <p:sp>
        <p:nvSpPr>
          <p:cNvPr id="140" name="序"/>
          <p:cNvSpPr txBox="1"/>
          <p:nvPr/>
        </p:nvSpPr>
        <p:spPr>
          <a:xfrm>
            <a:off x="683321" y="254000"/>
            <a:ext cx="11430001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6300">
                <a:solidFill>
                  <a:srgbClr val="276D6D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r>
              <a:t>序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◎ 第⼀:幸福就是歡喜心，感謝⼼ ◎ 第⼆:屏除惡⾔論，離諸對待 ◎ 第三:站在⾃己的崗位上盡責 ◎ 第四:幸福就是包容意⾒跟你不同的⼈…"/>
          <p:cNvSpPr txBox="1">
            <a:spLocks noGrp="1"/>
          </p:cNvSpPr>
          <p:nvPr>
            <p:ph type="body" idx="1"/>
          </p:nvPr>
        </p:nvSpPr>
        <p:spPr>
          <a:xfrm>
            <a:off x="453728" y="772344"/>
            <a:ext cx="12551072" cy="82089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43484">
              <a:lnSpc>
                <a:spcPct val="150000"/>
              </a:lnSpc>
              <a:spcBef>
                <a:spcPts val="0"/>
              </a:spcBef>
              <a:buSzTx/>
              <a:buNone/>
              <a:defRPr sz="3233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>
                <a:latin typeface="華康中黑體" pitchFamily="49" charset="-120"/>
                <a:ea typeface="華康中黑體" pitchFamily="49" charset="-120"/>
              </a:rPr>
              <a:t>◎ 第⼀:</a:t>
            </a:r>
            <a:r>
              <a:rPr dirty="0" err="1">
                <a:latin typeface="華康中黑體" pitchFamily="49" charset="-120"/>
                <a:ea typeface="華康中黑體" pitchFamily="49" charset="-120"/>
              </a:rPr>
              <a:t>幸福就是歡喜心，感謝</a:t>
            </a:r>
            <a:r>
              <a:rPr dirty="0">
                <a:latin typeface="華康中黑體" pitchFamily="49" charset="-120"/>
                <a:ea typeface="華康中黑體" pitchFamily="49" charset="-120"/>
              </a:rPr>
              <a:t>⼼</a:t>
            </a:r>
            <a:br>
              <a:rPr dirty="0">
                <a:latin typeface="華康中黑體" pitchFamily="49" charset="-120"/>
                <a:ea typeface="華康中黑體" pitchFamily="49" charset="-120"/>
              </a:rPr>
            </a:br>
            <a:r>
              <a:rPr dirty="0">
                <a:latin typeface="華康中黑體" pitchFamily="49" charset="-120"/>
                <a:ea typeface="華康中黑體" pitchFamily="49" charset="-120"/>
              </a:rPr>
              <a:t>◎ 第⼆:</a:t>
            </a:r>
            <a:r>
              <a:rPr dirty="0" err="1">
                <a:latin typeface="華康中黑體" pitchFamily="49" charset="-120"/>
                <a:ea typeface="華康中黑體" pitchFamily="49" charset="-120"/>
              </a:rPr>
              <a:t>屏除惡⾔論，離諸對待</a:t>
            </a:r>
            <a:r>
              <a:rPr dirty="0">
                <a:latin typeface="華康中黑體" pitchFamily="49" charset="-120"/>
                <a:ea typeface="華康中黑體" pitchFamily="49" charset="-120"/>
              </a:rPr>
              <a:t/>
            </a:r>
            <a:br>
              <a:rPr dirty="0">
                <a:latin typeface="華康中黑體" pitchFamily="49" charset="-120"/>
                <a:ea typeface="華康中黑體" pitchFamily="49" charset="-120"/>
              </a:rPr>
            </a:br>
            <a:r>
              <a:rPr dirty="0">
                <a:latin typeface="華康中黑體" pitchFamily="49" charset="-120"/>
                <a:ea typeface="華康中黑體" pitchFamily="49" charset="-120"/>
              </a:rPr>
              <a:t>◎ </a:t>
            </a:r>
            <a:r>
              <a:rPr dirty="0" err="1">
                <a:latin typeface="華康中黑體" pitchFamily="49" charset="-120"/>
                <a:ea typeface="華康中黑體" pitchFamily="49" charset="-120"/>
              </a:rPr>
              <a:t>第三:站在⾃己的崗位上盡責</a:t>
            </a:r>
            <a:r>
              <a:rPr dirty="0">
                <a:latin typeface="華康中黑體" pitchFamily="49" charset="-120"/>
                <a:ea typeface="華康中黑體" pitchFamily="49" charset="-120"/>
              </a:rPr>
              <a:t/>
            </a:r>
            <a:br>
              <a:rPr dirty="0">
                <a:latin typeface="華康中黑體" pitchFamily="49" charset="-120"/>
                <a:ea typeface="華康中黑體" pitchFamily="49" charset="-120"/>
              </a:rPr>
            </a:br>
            <a:r>
              <a:rPr dirty="0">
                <a:latin typeface="華康中黑體" pitchFamily="49" charset="-120"/>
                <a:ea typeface="華康中黑體" pitchFamily="49" charset="-120"/>
              </a:rPr>
              <a:t>◎ </a:t>
            </a:r>
            <a:r>
              <a:rPr dirty="0" err="1">
                <a:latin typeface="華康中黑體" pitchFamily="49" charset="-120"/>
                <a:ea typeface="華康中黑體" pitchFamily="49" charset="-120"/>
              </a:rPr>
              <a:t>第四:幸福就是包容意⾒跟你不同的</a:t>
            </a:r>
            <a:r>
              <a:rPr dirty="0">
                <a:latin typeface="華康中黑體" pitchFamily="49" charset="-120"/>
                <a:ea typeface="華康中黑體" pitchFamily="49" charset="-120"/>
              </a:rPr>
              <a:t>⼈</a:t>
            </a:r>
          </a:p>
          <a:p>
            <a:pPr marL="0" indent="0" defTabSz="443484">
              <a:lnSpc>
                <a:spcPct val="150000"/>
              </a:lnSpc>
              <a:spcBef>
                <a:spcPts val="0"/>
              </a:spcBef>
              <a:buSzTx/>
              <a:buNone/>
              <a:defRPr sz="3233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>
                <a:latin typeface="華康中黑體" pitchFamily="49" charset="-120"/>
                <a:ea typeface="華康中黑體" pitchFamily="49" charset="-120"/>
              </a:rPr>
              <a:t>◎ </a:t>
            </a:r>
            <a:r>
              <a:rPr dirty="0" err="1">
                <a:latin typeface="華康中黑體" pitchFamily="49" charset="-120"/>
                <a:ea typeface="華康中黑體" pitchFamily="49" charset="-120"/>
              </a:rPr>
              <a:t>第五:幸福是不要去改變對</a:t>
            </a:r>
            <a:r>
              <a:rPr dirty="0">
                <a:latin typeface="華康中黑體" pitchFamily="49" charset="-120"/>
                <a:ea typeface="華康中黑體" pitchFamily="49" charset="-120"/>
              </a:rPr>
              <a:t>⽅</a:t>
            </a:r>
            <a:endParaRPr sz="1164" b="0" dirty="0">
              <a:latin typeface="華康中黑體" pitchFamily="49" charset="-120"/>
              <a:ea typeface="華康中黑體" pitchFamily="49" charset="-120"/>
            </a:endParaRPr>
          </a:p>
          <a:p>
            <a:pPr marL="0" indent="0" defTabSz="443484">
              <a:lnSpc>
                <a:spcPct val="150000"/>
              </a:lnSpc>
              <a:spcBef>
                <a:spcPts val="0"/>
              </a:spcBef>
              <a:buSzTx/>
              <a:buNone/>
              <a:defRPr sz="3233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>
                <a:latin typeface="華康中黑體" pitchFamily="49" charset="-120"/>
                <a:ea typeface="華康中黑體" pitchFamily="49" charset="-120"/>
              </a:rPr>
              <a:t>◎ </a:t>
            </a:r>
            <a:r>
              <a:rPr dirty="0" err="1">
                <a:latin typeface="華康中黑體" pitchFamily="49" charset="-120"/>
                <a:ea typeface="華康中黑體" pitchFamily="49" charset="-120"/>
              </a:rPr>
              <a:t>第六:幸福的第⼆把鑰匙就是認命（對於不能改變的事實</a:t>
            </a:r>
            <a:r>
              <a:rPr dirty="0">
                <a:latin typeface="華康中黑體" pitchFamily="49" charset="-120"/>
                <a:ea typeface="華康中黑體" pitchFamily="49" charset="-120"/>
              </a:rPr>
              <a:t>...）</a:t>
            </a:r>
            <a:br>
              <a:rPr dirty="0">
                <a:latin typeface="華康中黑體" pitchFamily="49" charset="-120"/>
                <a:ea typeface="華康中黑體" pitchFamily="49" charset="-120"/>
              </a:rPr>
            </a:br>
            <a:r>
              <a:rPr dirty="0">
                <a:latin typeface="華康中黑體" pitchFamily="49" charset="-120"/>
                <a:ea typeface="華康中黑體" pitchFamily="49" charset="-120"/>
              </a:rPr>
              <a:t>◎ </a:t>
            </a:r>
            <a:r>
              <a:rPr dirty="0" err="1">
                <a:latin typeface="華康中黑體" pitchFamily="49" charset="-120"/>
                <a:ea typeface="華康中黑體" pitchFamily="49" charset="-120"/>
              </a:rPr>
              <a:t>第七:不與眾生結惡緣</a:t>
            </a:r>
            <a:r>
              <a:rPr dirty="0">
                <a:latin typeface="華康中黑體" pitchFamily="49" charset="-120"/>
                <a:ea typeface="華康中黑體" pitchFamily="49" charset="-120"/>
              </a:rPr>
              <a:t/>
            </a:r>
            <a:br>
              <a:rPr dirty="0">
                <a:latin typeface="華康中黑體" pitchFamily="49" charset="-120"/>
                <a:ea typeface="華康中黑體" pitchFamily="49" charset="-120"/>
              </a:rPr>
            </a:br>
            <a:r>
              <a:rPr dirty="0">
                <a:latin typeface="華康中黑體" pitchFamily="49" charset="-120"/>
                <a:ea typeface="華康中黑體" pitchFamily="49" charset="-120"/>
              </a:rPr>
              <a:t>◎ </a:t>
            </a:r>
            <a:r>
              <a:rPr dirty="0" err="1">
                <a:latin typeface="華康中黑體" pitchFamily="49" charset="-120"/>
                <a:ea typeface="華康中黑體" pitchFamily="49" charset="-120"/>
              </a:rPr>
              <a:t>第八:幸福是佔有慾不要太強</a:t>
            </a:r>
            <a:r>
              <a:rPr dirty="0">
                <a:latin typeface="華康中黑體" pitchFamily="49" charset="-120"/>
                <a:ea typeface="華康中黑體" pitchFamily="49" charset="-120"/>
              </a:rPr>
              <a:t/>
            </a:r>
            <a:br>
              <a:rPr dirty="0">
                <a:latin typeface="華康中黑體" pitchFamily="49" charset="-120"/>
                <a:ea typeface="華康中黑體" pitchFamily="49" charset="-120"/>
              </a:rPr>
            </a:br>
            <a:r>
              <a:rPr dirty="0">
                <a:latin typeface="華康中黑體" pitchFamily="49" charset="-120"/>
                <a:ea typeface="華康中黑體" pitchFamily="49" charset="-120"/>
              </a:rPr>
              <a:t>◎ </a:t>
            </a:r>
            <a:r>
              <a:rPr dirty="0" err="1">
                <a:latin typeface="華康中黑體" pitchFamily="49" charset="-120"/>
                <a:ea typeface="華康中黑體" pitchFamily="49" charset="-120"/>
              </a:rPr>
              <a:t>第九:幸福就是有感覺之美，</a:t>
            </a:r>
            <a:r>
              <a:rPr dirty="0" err="1" smtClean="0">
                <a:latin typeface="華康中黑體" pitchFamily="49" charset="-120"/>
                <a:ea typeface="華康中黑體" pitchFamily="49" charset="-120"/>
              </a:rPr>
              <a:t>感覺你現在所得到的一切都是美好的</a:t>
            </a:r>
            <a:endParaRPr dirty="0">
              <a:latin typeface="華康中黑體" pitchFamily="49" charset="-120"/>
              <a:ea typeface="華康中黑體" pitchFamily="49" charset="-120"/>
            </a:endParaRPr>
          </a:p>
          <a:p>
            <a:pPr marL="0" indent="0" defTabSz="443484">
              <a:lnSpc>
                <a:spcPct val="150000"/>
              </a:lnSpc>
              <a:spcBef>
                <a:spcPts val="0"/>
              </a:spcBef>
              <a:buSzTx/>
              <a:buNone/>
              <a:defRPr sz="3233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>
                <a:latin typeface="華康中黑體" pitchFamily="49" charset="-120"/>
                <a:ea typeface="華康中黑體" pitchFamily="49" charset="-120"/>
              </a:rPr>
              <a:t> ◎ 第⼗:</a:t>
            </a:r>
            <a:r>
              <a:rPr dirty="0" err="1">
                <a:latin typeface="華康中黑體" pitchFamily="49" charset="-120"/>
                <a:ea typeface="華康中黑體" pitchFamily="49" charset="-120"/>
              </a:rPr>
              <a:t>改脾氣</a:t>
            </a:r>
            <a:r>
              <a:rPr dirty="0">
                <a:latin typeface="華康中黑體" pitchFamily="49" charset="-120"/>
                <a:ea typeface="華康中黑體" pitchFamily="49" charset="-120"/>
              </a:rPr>
              <a:t> </a:t>
            </a:r>
            <a:endParaRPr sz="1164" b="0" dirty="0">
              <a:latin typeface="華康中黑體" pitchFamily="49" charset="-120"/>
              <a:ea typeface="華康中黑體" pitchFamily="49" charset="-120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第一：幸福就是歡喜心，感謝心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300">
                <a:solidFill>
                  <a:srgbClr val="276D6D"/>
                </a:solidFill>
              </a:defRPr>
            </a:lvl1pPr>
          </a:lstStyle>
          <a:p>
            <a:r>
              <a:t>第一：幸福就是歡喜心，感謝心</a:t>
            </a:r>
          </a:p>
        </p:txBody>
      </p:sp>
      <p:sp>
        <p:nvSpPr>
          <p:cNvPr id="147" name="時常要存著一種歡喜的心。…"/>
          <p:cNvSpPr txBox="1">
            <a:spLocks noGrp="1"/>
          </p:cNvSpPr>
          <p:nvPr>
            <p:ph type="body" sz="half" idx="1"/>
          </p:nvPr>
        </p:nvSpPr>
        <p:spPr>
          <a:xfrm>
            <a:off x="787400" y="2768600"/>
            <a:ext cx="11430000" cy="621265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274637" indent="-261937" defTabSz="457200">
              <a:spcBef>
                <a:spcPts val="0"/>
              </a:spcBef>
              <a:buClr>
                <a:srgbClr val="000000"/>
              </a:buClr>
              <a:buSzPct val="100000"/>
              <a:buFont typeface="Songti TC Regular"/>
              <a:buChar char="•"/>
              <a:defRPr sz="4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 err="1">
                <a:latin typeface="華康中黑體" pitchFamily="49" charset="-120"/>
                <a:ea typeface="華康中黑體" pitchFamily="49" charset="-120"/>
              </a:rPr>
              <a:t>時常要存著一種歡喜的心</a:t>
            </a:r>
            <a:r>
              <a:rPr dirty="0" smtClean="0">
                <a:latin typeface="華康中黑體" pitchFamily="49" charset="-120"/>
                <a:ea typeface="華康中黑體" pitchFamily="49" charset="-120"/>
              </a:rPr>
              <a:t>。</a:t>
            </a:r>
            <a:endParaRPr lang="en-US" dirty="0" smtClean="0">
              <a:latin typeface="華康中黑體" pitchFamily="49" charset="-120"/>
              <a:ea typeface="華康中黑體" pitchFamily="49" charset="-120"/>
            </a:endParaRPr>
          </a:p>
          <a:p>
            <a:pPr marL="274637" indent="-261937" defTabSz="457200">
              <a:spcBef>
                <a:spcPts val="0"/>
              </a:spcBef>
              <a:buClr>
                <a:srgbClr val="000000"/>
              </a:buClr>
              <a:buSzPct val="100000"/>
              <a:buFont typeface="Songti TC Regular"/>
              <a:buChar char="•"/>
              <a:defRPr sz="4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>
              <a:latin typeface="華康中黑體" pitchFamily="49" charset="-120"/>
              <a:ea typeface="華康中黑體" pitchFamily="49" charset="-120"/>
            </a:endParaRPr>
          </a:p>
          <a:p>
            <a:pPr marL="274637" indent="-261937" defTabSz="457200">
              <a:spcBef>
                <a:spcPts val="0"/>
              </a:spcBef>
              <a:buClr>
                <a:srgbClr val="000000"/>
              </a:buClr>
              <a:buSzPct val="100000"/>
              <a:buFont typeface="Songti TC Regular"/>
              <a:buChar char="•"/>
              <a:defRPr sz="4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 err="1">
                <a:latin typeface="華康中黑體" pitchFamily="49" charset="-120"/>
                <a:ea typeface="華康中黑體" pitchFamily="49" charset="-120"/>
              </a:rPr>
              <a:t>所以，幸福的開始一定要求心</a:t>
            </a:r>
            <a:r>
              <a:rPr dirty="0" smtClean="0">
                <a:latin typeface="華康中黑體" pitchFamily="49" charset="-120"/>
                <a:ea typeface="華康中黑體" pitchFamily="49" charset="-120"/>
              </a:rPr>
              <a:t>。</a:t>
            </a:r>
            <a:endParaRPr lang="en-US" dirty="0" smtClean="0">
              <a:latin typeface="華康中黑體" pitchFamily="49" charset="-120"/>
              <a:ea typeface="華康中黑體" pitchFamily="49" charset="-120"/>
            </a:endParaRPr>
          </a:p>
          <a:p>
            <a:pPr marL="274637" indent="-261937" defTabSz="457200">
              <a:spcBef>
                <a:spcPts val="0"/>
              </a:spcBef>
              <a:buClr>
                <a:srgbClr val="000000"/>
              </a:buClr>
              <a:buSzPct val="100000"/>
              <a:buFont typeface="Songti TC Regular"/>
              <a:buChar char="•"/>
              <a:defRPr sz="4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>
              <a:latin typeface="華康中黑體" pitchFamily="49" charset="-120"/>
              <a:ea typeface="華康中黑體" pitchFamily="49" charset="-120"/>
            </a:endParaRPr>
          </a:p>
          <a:p>
            <a:pPr marL="274637" indent="-261937" defTabSz="457200">
              <a:spcBef>
                <a:spcPts val="0"/>
              </a:spcBef>
              <a:buClr>
                <a:srgbClr val="000000"/>
              </a:buClr>
              <a:buSzPct val="100000"/>
              <a:buFont typeface="Songti TC Regular"/>
              <a:buChar char="•"/>
              <a:defRPr sz="4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 err="1">
                <a:latin typeface="華康中黑體" pitchFamily="49" charset="-120"/>
                <a:ea typeface="華康中黑體" pitchFamily="49" charset="-120"/>
              </a:rPr>
              <a:t>幸福哪裡求</a:t>
            </a:r>
            <a:r>
              <a:rPr dirty="0">
                <a:latin typeface="華康中黑體" pitchFamily="49" charset="-120"/>
                <a:ea typeface="華康中黑體" pitchFamily="49" charset="-120"/>
              </a:rPr>
              <a:t>？</a:t>
            </a:r>
            <a:r>
              <a:rPr dirty="0" err="1">
                <a:latin typeface="華康中黑體" pitchFamily="49" charset="-120"/>
                <a:ea typeface="華康中黑體" pitchFamily="49" charset="-120"/>
              </a:rPr>
              <a:t>從心求</a:t>
            </a:r>
            <a:r>
              <a:rPr dirty="0">
                <a:latin typeface="華康中黑體" pitchFamily="49" charset="-120"/>
                <a:ea typeface="華康中黑體" pitchFamily="49" charset="-120"/>
              </a:rPr>
              <a:t>。</a:t>
            </a:r>
            <a:r>
              <a:rPr dirty="0" err="1">
                <a:latin typeface="華康中黑體" pitchFamily="49" charset="-120"/>
                <a:ea typeface="華康中黑體" pitchFamily="49" charset="-120"/>
              </a:rPr>
              <a:t>一切福報不離寸心</a:t>
            </a:r>
            <a:r>
              <a:rPr dirty="0">
                <a:latin typeface="華康中黑體" pitchFamily="49" charset="-120"/>
                <a:ea typeface="華康中黑體" pitchFamily="49" charset="-120"/>
              </a:rPr>
              <a:t>。</a:t>
            </a:r>
            <a:r>
              <a:rPr dirty="0" err="1">
                <a:latin typeface="華康中黑體" pitchFamily="49" charset="-120"/>
                <a:ea typeface="華康中黑體" pitchFamily="49" charset="-120"/>
              </a:rPr>
              <a:t>心改，相就改，方寸就是福報，不必到外面去求</a:t>
            </a:r>
            <a:r>
              <a:rPr dirty="0">
                <a:latin typeface="華康中黑體" pitchFamily="49" charset="-120"/>
                <a:ea typeface="華康中黑體" pitchFamily="49" charset="-120"/>
              </a:rPr>
              <a:t>。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第一：幸福就是歡喜心，感謝心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300">
                <a:solidFill>
                  <a:srgbClr val="276D6D"/>
                </a:solidFill>
              </a:defRPr>
            </a:lvl1pPr>
          </a:lstStyle>
          <a:p>
            <a:r>
              <a:t>第一：幸福就是歡喜心，感謝心</a:t>
            </a:r>
          </a:p>
        </p:txBody>
      </p:sp>
      <p:sp>
        <p:nvSpPr>
          <p:cNvPr id="152" name="道在日常生活中，不要想得很遠很玄的。如果你平常將家裡治理得很好的話，你生活絕對是很快樂的。因為跟你息息相關的是生活，是家庭。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74637" indent="-261937" defTabSz="457200">
              <a:spcBef>
                <a:spcPts val="0"/>
              </a:spcBef>
              <a:buClr>
                <a:srgbClr val="000000"/>
              </a:buClr>
              <a:buSzPct val="100000"/>
              <a:buFont typeface="Songti TC Regular"/>
              <a:buChar char="•"/>
              <a:defRPr sz="4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道在日常生活中，不要想得很遠很玄的。如果你平常將家裡</a:t>
            </a:r>
            <a:r>
              <a:rPr b="1">
                <a:solidFill>
                  <a:srgbClr val="FF2600"/>
                </a:solidFill>
              </a:rPr>
              <a:t>治理</a:t>
            </a:r>
            <a:r>
              <a:t>得很好的話，你生活絕對是很快樂的。因為跟你息息相關的是生活，是家庭。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第一：幸福就是歡喜心，感謝心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300">
                <a:solidFill>
                  <a:srgbClr val="276D6D"/>
                </a:solidFill>
              </a:defRPr>
            </a:lvl1pPr>
          </a:lstStyle>
          <a:p>
            <a:r>
              <a:t>第一：幸福就是歡喜心，感謝心</a:t>
            </a:r>
          </a:p>
        </p:txBody>
      </p:sp>
      <p:sp>
        <p:nvSpPr>
          <p:cNvPr id="157" name="內心脾氣毛病不改，老往外面去消災，那是根本消不了的。真正的災要從心裡頭消，從內心去消。…"/>
          <p:cNvSpPr txBox="1">
            <a:spLocks noGrp="1"/>
          </p:cNvSpPr>
          <p:nvPr>
            <p:ph type="body" idx="1"/>
          </p:nvPr>
        </p:nvSpPr>
        <p:spPr>
          <a:xfrm>
            <a:off x="787400" y="2634785"/>
            <a:ext cx="11430000" cy="4881589"/>
          </a:xfrm>
          <a:prstGeom prst="rect">
            <a:avLst/>
          </a:prstGeom>
        </p:spPr>
        <p:txBody>
          <a:bodyPr anchor="t"/>
          <a:lstStyle/>
          <a:p>
            <a:pPr marL="274637" indent="-261937" defTabSz="457200">
              <a:spcBef>
                <a:spcPts val="0"/>
              </a:spcBef>
              <a:buClr>
                <a:srgbClr val="000000"/>
              </a:buClr>
              <a:buSzPct val="100000"/>
              <a:buFont typeface="Songti TC Regular"/>
              <a:buChar char="•"/>
              <a:defRPr sz="4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內心脾氣毛病不改，老往外面去消災，那是根本消不了的。真正的災要從心裡頭消，從內心去消。</a:t>
            </a:r>
          </a:p>
          <a:p>
            <a:pPr marL="274637" indent="-261937" defTabSz="457200">
              <a:spcBef>
                <a:spcPts val="0"/>
              </a:spcBef>
              <a:buClr>
                <a:srgbClr val="000000"/>
              </a:buClr>
              <a:buSzPct val="100000"/>
              <a:buFont typeface="Songti TC Regular"/>
              <a:buChar char="•"/>
              <a:defRPr sz="4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marL="274637" indent="-261937" defTabSz="457200">
              <a:spcBef>
                <a:spcPts val="0"/>
              </a:spcBef>
              <a:buClr>
                <a:srgbClr val="000000"/>
              </a:buClr>
              <a:buSzPct val="100000"/>
              <a:buFont typeface="Songti TC Regular"/>
              <a:buChar char="•"/>
              <a:defRPr sz="4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所以你一定要先要求你自己，改變你自己。你改變自己，災自然就消啦！</a:t>
            </a:r>
          </a:p>
        </p:txBody>
      </p:sp>
      <p:sp>
        <p:nvSpPr>
          <p:cNvPr id="4" name="笑臉 3">
            <a:hlinkClick r:id="rId3" action="ppaction://hlinkfile"/>
          </p:cNvPr>
          <p:cNvSpPr/>
          <p:nvPr/>
        </p:nvSpPr>
        <p:spPr>
          <a:xfrm>
            <a:off x="8302600" y="8117160"/>
            <a:ext cx="504056" cy="504056"/>
          </a:xfrm>
          <a:prstGeom prst="smileyFace">
            <a:avLst/>
          </a:prstGeom>
          <a:blipFill rotWithShape="1">
            <a:blip r:embed="rId4" cstate="print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oefler Text"/>
              <a:ea typeface="Hoefler Text"/>
              <a:cs typeface="Hoefler Text"/>
              <a:sym typeface="Hoefler Text"/>
            </a:endParaRPr>
          </a:p>
        </p:txBody>
      </p:sp>
      <p:sp>
        <p:nvSpPr>
          <p:cNvPr id="5" name="五角星形 4">
            <a:hlinkClick r:id="rId5" action="ppaction://hlinkfile"/>
          </p:cNvPr>
          <p:cNvSpPr/>
          <p:nvPr/>
        </p:nvSpPr>
        <p:spPr>
          <a:xfrm>
            <a:off x="8158584" y="7325072"/>
            <a:ext cx="720080" cy="504056"/>
          </a:xfrm>
          <a:prstGeom prst="star5">
            <a:avLst/>
          </a:prstGeom>
          <a:blipFill rotWithShape="1">
            <a:blip r:embed="rId4" cstate="print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oefler Text"/>
              <a:ea typeface="Hoefler Text"/>
              <a:cs typeface="Hoefler Text"/>
              <a:sym typeface="Hoefler Text"/>
            </a:endParaRPr>
          </a:p>
        </p:txBody>
      </p:sp>
      <p:sp>
        <p:nvSpPr>
          <p:cNvPr id="6" name="五邊形 5">
            <a:hlinkClick r:id="rId6" action="ppaction://hlinkfile"/>
          </p:cNvPr>
          <p:cNvSpPr/>
          <p:nvPr/>
        </p:nvSpPr>
        <p:spPr>
          <a:xfrm>
            <a:off x="9742760" y="8189168"/>
            <a:ext cx="720080" cy="360040"/>
          </a:xfrm>
          <a:prstGeom prst="homePlate">
            <a:avLst/>
          </a:prstGeom>
          <a:blipFill rotWithShape="1">
            <a:blip r:embed="rId4" cstate="print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oefler Text"/>
              <a:ea typeface="Hoefler Text"/>
              <a:cs typeface="Hoefler Text"/>
              <a:sym typeface="Hoefler Text"/>
            </a:endParaRPr>
          </a:p>
        </p:txBody>
      </p:sp>
      <p:sp>
        <p:nvSpPr>
          <p:cNvPr id="7" name="圓形圖 6">
            <a:hlinkClick r:id="rId7" action="ppaction://hlinkfile"/>
          </p:cNvPr>
          <p:cNvSpPr/>
          <p:nvPr/>
        </p:nvSpPr>
        <p:spPr>
          <a:xfrm>
            <a:off x="1173808" y="7829128"/>
            <a:ext cx="576064" cy="432048"/>
          </a:xfrm>
          <a:prstGeom prst="pie">
            <a:avLst/>
          </a:prstGeom>
          <a:blipFill rotWithShape="1">
            <a:blip r:embed="rId4" cstate="print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oefler Text"/>
              <a:ea typeface="Hoefler Text"/>
              <a:cs typeface="Hoefler Text"/>
              <a:sym typeface="Hoefler Text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第一：幸福就是歡喜心，感謝心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300">
                <a:solidFill>
                  <a:srgbClr val="276D6D"/>
                </a:solidFill>
              </a:defRPr>
            </a:lvl1pPr>
          </a:lstStyle>
          <a:p>
            <a:r>
              <a:t>第一：幸福就是歡喜心，感謝心</a:t>
            </a:r>
          </a:p>
        </p:txBody>
      </p:sp>
      <p:sp>
        <p:nvSpPr>
          <p:cNvPr id="162" name="今天算命的為什麼能大行其道？因為眾生無知、疑惑嘛！想要藉著外在的力量，來扭轉你們的宿命。要知道，宿命就是「業力」。…"/>
          <p:cNvSpPr txBox="1">
            <a:spLocks noGrp="1"/>
          </p:cNvSpPr>
          <p:nvPr>
            <p:ph type="body" idx="1"/>
          </p:nvPr>
        </p:nvSpPr>
        <p:spPr>
          <a:xfrm>
            <a:off x="374805" y="2768600"/>
            <a:ext cx="11842595" cy="6152686"/>
          </a:xfrm>
          <a:prstGeom prst="rect">
            <a:avLst/>
          </a:prstGeom>
        </p:spPr>
        <p:txBody>
          <a:bodyPr/>
          <a:lstStyle/>
          <a:p>
            <a:pPr marL="274637" indent="-261937" defTabSz="457200">
              <a:spcBef>
                <a:spcPts val="0"/>
              </a:spcBef>
              <a:buClr>
                <a:srgbClr val="000000"/>
              </a:buClr>
              <a:buSzPct val="100000"/>
              <a:buFont typeface="Songti TC Regular"/>
              <a:buChar char="•"/>
              <a:defRPr sz="4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 err="1"/>
              <a:t>今天算命的為什麼能大行其道</a:t>
            </a:r>
            <a:r>
              <a:rPr dirty="0"/>
              <a:t>？</a:t>
            </a:r>
            <a:r>
              <a:rPr dirty="0" err="1"/>
              <a:t>因為眾生無知、疑惑嘛</a:t>
            </a:r>
            <a:r>
              <a:rPr dirty="0"/>
              <a:t>！</a:t>
            </a:r>
            <a:r>
              <a:rPr dirty="0" err="1"/>
              <a:t>想要藉著外在的力量，來扭轉你們的宿命</a:t>
            </a:r>
            <a:r>
              <a:rPr dirty="0"/>
              <a:t>。</a:t>
            </a:r>
            <a:r>
              <a:rPr dirty="0" err="1"/>
              <a:t>要知道，宿命就是「業力</a:t>
            </a:r>
            <a:r>
              <a:rPr dirty="0" smtClean="0"/>
              <a:t>」。</a:t>
            </a:r>
            <a:endParaRPr lang="en-US" dirty="0" smtClean="0"/>
          </a:p>
          <a:p>
            <a:pPr marL="274637" indent="-261937" defTabSz="457200">
              <a:spcBef>
                <a:spcPts val="0"/>
              </a:spcBef>
              <a:buClr>
                <a:srgbClr val="000000"/>
              </a:buClr>
              <a:buSzPct val="100000"/>
              <a:buFont typeface="Songti TC Regular"/>
              <a:buChar char="•"/>
              <a:defRPr sz="4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  <a:p>
            <a:pPr marL="274637" indent="-261937" defTabSz="457200">
              <a:spcBef>
                <a:spcPts val="0"/>
              </a:spcBef>
              <a:buClr>
                <a:srgbClr val="000000"/>
              </a:buClr>
              <a:buSzPct val="100000"/>
              <a:buFont typeface="Songti TC Regular"/>
              <a:buChar char="•"/>
              <a:defRPr sz="4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 err="1"/>
              <a:t>什麼是「業力</a:t>
            </a:r>
            <a:r>
              <a:rPr dirty="0"/>
              <a:t>」？</a:t>
            </a:r>
            <a:r>
              <a:rPr dirty="0" err="1"/>
              <a:t>眾生、你、我、他，從生到死，直到現在的思想，加上行為的一個總結合，叫做「業力</a:t>
            </a:r>
            <a:r>
              <a:rPr dirty="0"/>
              <a:t>」。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704</Words>
  <Application>Microsoft Office PowerPoint</Application>
  <PresentationFormat>自訂</PresentationFormat>
  <Paragraphs>102</Paragraphs>
  <Slides>18</Slides>
  <Notes>12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Harmony</vt:lpstr>
      <vt:lpstr>幸 福 之 道</vt:lpstr>
      <vt:lpstr>前言</vt:lpstr>
      <vt:lpstr>您滿意您的人生嗎？</vt:lpstr>
      <vt:lpstr>投影片 4</vt:lpstr>
      <vt:lpstr>投影片 5</vt:lpstr>
      <vt:lpstr>第一：幸福就是歡喜心，感謝心</vt:lpstr>
      <vt:lpstr>第一：幸福就是歡喜心，感謝心</vt:lpstr>
      <vt:lpstr>第一：幸福就是歡喜心，感謝心</vt:lpstr>
      <vt:lpstr>第一：幸福就是歡喜心，感謝心</vt:lpstr>
      <vt:lpstr>第一：幸福就是歡喜心，感謝心</vt:lpstr>
      <vt:lpstr>第一：幸福就是歡喜心，感謝心</vt:lpstr>
      <vt:lpstr>投影片 12</vt:lpstr>
      <vt:lpstr>投影片 13</vt:lpstr>
      <vt:lpstr>第三：不與眾生結惡緣</vt:lpstr>
      <vt:lpstr>第三：不與眾生結惡緣</vt:lpstr>
      <vt:lpstr>第三：不與眾生結惡緣</vt:lpstr>
      <vt:lpstr>結  語</vt:lpstr>
      <vt:lpstr>投影片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幸 福 之 道</dc:title>
  <cp:lastModifiedBy>PCMAJIN</cp:lastModifiedBy>
  <cp:revision>5</cp:revision>
  <dcterms:modified xsi:type="dcterms:W3CDTF">2019-03-02T02:28:15Z</dcterms:modified>
</cp:coreProperties>
</file>