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46" r:id="rId3"/>
    <p:sldMasterId id="2147483763" r:id="rId4"/>
    <p:sldMasterId id="2147483793" r:id="rId5"/>
    <p:sldMasterId id="2147483811" r:id="rId6"/>
    <p:sldMasterId id="2147483823" r:id="rId7"/>
  </p:sldMasterIdLst>
  <p:notesMasterIdLst>
    <p:notesMasterId r:id="rId31"/>
  </p:notesMasterIdLst>
  <p:sldIdLst>
    <p:sldId id="266" r:id="rId8"/>
    <p:sldId id="293" r:id="rId9"/>
    <p:sldId id="301" r:id="rId10"/>
    <p:sldId id="294" r:id="rId11"/>
    <p:sldId id="295" r:id="rId12"/>
    <p:sldId id="296" r:id="rId13"/>
    <p:sldId id="297" r:id="rId14"/>
    <p:sldId id="302" r:id="rId15"/>
    <p:sldId id="298" r:id="rId16"/>
    <p:sldId id="299" r:id="rId17"/>
    <p:sldId id="286" r:id="rId18"/>
    <p:sldId id="300" r:id="rId19"/>
    <p:sldId id="270" r:id="rId20"/>
    <p:sldId id="271" r:id="rId21"/>
    <p:sldId id="278" r:id="rId22"/>
    <p:sldId id="289" r:id="rId23"/>
    <p:sldId id="291" r:id="rId24"/>
    <p:sldId id="280" r:id="rId25"/>
    <p:sldId id="292" r:id="rId26"/>
    <p:sldId id="285" r:id="rId27"/>
    <p:sldId id="27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489" autoAdjust="0"/>
  </p:normalViewPr>
  <p:slideViewPr>
    <p:cSldViewPr snapToGrid="0">
      <p:cViewPr varScale="1">
        <p:scale>
          <a:sx n="66" d="100"/>
          <a:sy n="66" d="100"/>
        </p:scale>
        <p:origin x="15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20484-8DFD-47E0-85C5-F05B58B223AD}" type="datetimeFigureOut">
              <a:rPr lang="zh-TW" altLang="en-US" smtClean="0"/>
              <a:t>2019/3/1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80CF3-EF95-4C2A-918A-37C0FBA454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61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詩經這句很美 但有哀傷的背景故事 詩經說</a:t>
            </a:r>
            <a:r>
              <a:rPr lang="zh-TW" altLang="en-US" sz="1200" b="1" dirty="0" smtClean="0">
                <a:solidFill>
                  <a:srgbClr val="800000"/>
                </a:solidFill>
                <a:effectLst/>
              </a:rPr>
              <a:t>死生契闊，與子成說，</a:t>
            </a:r>
            <a:r>
              <a:rPr lang="zh-TW" altLang="en-US" dirty="0" smtClean="0"/>
              <a:t>執子之手 與子偕老 台語說牽手</a:t>
            </a:r>
            <a:r>
              <a:rPr lang="en-US" altLang="zh-TW" dirty="0" smtClean="0"/>
              <a:t>(</a:t>
            </a:r>
            <a:r>
              <a:rPr lang="zh-TW" altLang="en-US" dirty="0" smtClean="0"/>
              <a:t>牽仔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前幾天和老婆因為要回新店否而不太開心</a:t>
            </a:r>
            <a:r>
              <a:rPr lang="en-US" altLang="zh-TW" dirty="0" smtClean="0"/>
              <a:t>&lt;</a:t>
            </a:r>
            <a:r>
              <a:rPr lang="zh-TW" altLang="en-US" dirty="0" smtClean="0"/>
              <a:t>心裡其實都知道不會動搖堅固的感情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半開玩笑的口吻</a:t>
            </a:r>
            <a:r>
              <a:rPr lang="en-US" altLang="zh-TW" dirty="0" smtClean="0"/>
              <a:t>:</a:t>
            </a:r>
            <a:r>
              <a:rPr lang="zh-TW" altLang="en-US" dirty="0" smtClean="0"/>
              <a:t>今日不抱 明日再報 不是不報 時機未到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80CF3-EF95-4C2A-918A-37C0FBA4540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31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相處最久的兩個人竟然來自不同的原生家庭，教養方式，朋友圈，興趣，產生不同價值觀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要親愛 要和諧相處大家都知道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巨大的落差很難在短時間磨合，夫妻之道要在該基礎談論，否則沒有意義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也因為如此困難，因此五倫過了這一關，其他迎刃而解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80CF3-EF95-4C2A-918A-37C0FBA4540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93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相處時間最久，連晚上也睡在一起，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即便親子的關係再親密，也不可能像夫妻一樣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世界最遠的距離就是我在你眼前，你卻對我視而不見。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張曼娟老師一位同學，三年跟她老公沒講半句話，卻共同生活在一間房子</a:t>
            </a:r>
            <a:r>
              <a:rPr lang="en-US" altLang="zh-TW" dirty="0" smtClean="0"/>
              <a:t>?)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太多夫妻生活在一起的原因，居然只是消極的履行同居的義務，可能是為了孩子或經濟上仍需依靠另一半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大陸人說</a:t>
            </a:r>
            <a:r>
              <a:rPr lang="en-US" altLang="zh-TW" dirty="0" smtClean="0"/>
              <a:t>:</a:t>
            </a:r>
            <a:r>
              <a:rPr lang="zh-TW" altLang="en-US" dirty="0" smtClean="0"/>
              <a:t>砸辦</a:t>
            </a:r>
            <a:r>
              <a:rPr lang="en-US" altLang="zh-TW" dirty="0" smtClean="0"/>
              <a:t>?</a:t>
            </a:r>
            <a:r>
              <a:rPr lang="zh-TW" altLang="en-US" dirty="0" smtClean="0"/>
              <a:t>湊合湊合，一輩子忍一忍就過了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80CF3-EF95-4C2A-918A-37C0FBA4540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12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80CF3-EF95-4C2A-918A-37C0FBA4540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90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夫妻和諧之道百百款 後學認為最重要的是他</a:t>
            </a:r>
            <a:r>
              <a:rPr lang="en-US" altLang="zh-TW" dirty="0" smtClean="0"/>
              <a:t>…</a:t>
            </a:r>
            <a:r>
              <a:rPr lang="zh-TW" altLang="en-US" dirty="0" smtClean="0"/>
              <a:t>尊重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老夫老妻還需要</a:t>
            </a:r>
            <a:r>
              <a:rPr lang="en-US" altLang="zh-TW" dirty="0" smtClean="0"/>
              <a:t>?</a:t>
            </a:r>
            <a:r>
              <a:rPr lang="zh-TW" altLang="en-US" dirty="0" smtClean="0"/>
              <a:t>親蜜易生隨便</a:t>
            </a:r>
            <a:r>
              <a:rPr lang="en-US" altLang="zh-TW" dirty="0" smtClean="0"/>
              <a:t>(</a:t>
            </a:r>
            <a:r>
              <a:rPr lang="zh-TW" altLang="en-US" dirty="0" smtClean="0"/>
              <a:t>老婆變外勞 老公變水電工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尊重</a:t>
            </a:r>
            <a:r>
              <a:rPr lang="en-US" altLang="zh-TW" dirty="0" smtClean="0"/>
              <a:t>(</a:t>
            </a:r>
            <a:r>
              <a:rPr lang="zh-TW" altLang="en-US" dirty="0" smtClean="0"/>
              <a:t>興趣 個性 隱私 宗教 朋友</a:t>
            </a:r>
            <a:r>
              <a:rPr lang="en-US" altLang="zh-TW" dirty="0" smtClean="0"/>
              <a:t>)</a:t>
            </a:r>
            <a:r>
              <a:rPr lang="zh-TW" altLang="en-US" dirty="0" smtClean="0"/>
              <a:t>尊重另一半的</a:t>
            </a:r>
            <a:r>
              <a:rPr lang="en-US" altLang="zh-TW" dirty="0" smtClean="0"/>
              <a:t>(</a:t>
            </a:r>
            <a:r>
              <a:rPr lang="zh-TW" altLang="en-US" dirty="0" smtClean="0"/>
              <a:t>朋友 父母 兄弟姊妹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80CF3-EF95-4C2A-918A-37C0FBA4540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41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河南夫妻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關係冷漠 愛已退溫 會在一起純粹是消極 不得已履行夫妻關係 其實兩人沒話講 晚上可能分房睡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喜歡說湊合 湊合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既然是湊合只是希望對方不要太超過 根本談不上愛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80CF3-EF95-4C2A-918A-37C0FBA4540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62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莫忘初衷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教學及父母婚姻不遂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smtClean="0"/>
              <a:t>常保初發心 成佛有餘</a:t>
            </a:r>
            <a:r>
              <a:rPr lang="en-US" altLang="zh-TW" smtClean="0"/>
              <a:t>(</a:t>
            </a:r>
            <a:r>
              <a:rPr lang="zh-TW" altLang="en-US" smtClean="0"/>
              <a:t>任何是包括婚姻何嘗不是如此</a:t>
            </a:r>
            <a:r>
              <a:rPr lang="en-US" altLang="zh-TW" smtClean="0"/>
              <a:t>?)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80CF3-EF95-4C2A-918A-37C0FBA45404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6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4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3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7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17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6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44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2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66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28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26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97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44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34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21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0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41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24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7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7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34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07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26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7119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7703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903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57332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6165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85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0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7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63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7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48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67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22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65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4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06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91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8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4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22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3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86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67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1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48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0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55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53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04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35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07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04189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817899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3741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92972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01640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66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59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50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53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85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08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894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315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44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51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87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729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41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3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EE8-7A87-4E01-8ADE-4C49CDD43F74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521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4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038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478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45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069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53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826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32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540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19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2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8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84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72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16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90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C43563C-D9B3-4432-B336-144C997D6215}" type="datetime1">
              <a:rPr lang="en-US" smtClean="0">
                <a:solidFill>
                  <a:srgbClr val="FFFFFF"/>
                </a:solidFill>
              </a:rPr>
              <a:pPr/>
              <a:t>3/1/2019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26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29309;&#38446;&#30340;&#25163;.mp4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&#31777;&#22577;1.pptx" TargetMode="Externa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30007;&#22899;&#22823;&#19981;&#21516;.pptx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19968;&#20491;&#20196;&#20154;&#28145;&#24605;&#30340;&#21205;&#30059;(&#22827;&#22971;)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2304;&#20154;&#29983;&#36681;&#35282;&#12305;&#34875;&#29275;&#20808;&#29983;&#21621;&#35703;24&#24180;&#12288;&#29544;&#33139;&#22971;&#36681;&#29983;&#22283;&#38555;&#33310;&#21518;%20_%20&#21488;&#28771;.mp4" TargetMode="Externa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5042" y="464457"/>
            <a:ext cx="7851648" cy="220105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5300" dirty="0">
                <a:solidFill>
                  <a:schemeClr val="tx1"/>
                </a:solidFill>
                <a:effectLst/>
                <a:latin typeface="華康新篆體" panose="030F0509000000000000" pitchFamily="65" charset="-120"/>
                <a:ea typeface="華康新篆體" panose="030F0509000000000000" pitchFamily="65" charset="-120"/>
                <a:cs typeface="Times New Roman" panose="02020603050405020304" pitchFamily="18" charset="0"/>
              </a:rPr>
              <a:t>死生契</a:t>
            </a:r>
            <a:r>
              <a:rPr lang="zh-TW" altLang="zh-TW" sz="5300" dirty="0" smtClean="0">
                <a:solidFill>
                  <a:schemeClr val="tx1"/>
                </a:solidFill>
                <a:effectLst/>
                <a:latin typeface="華康新篆體" panose="030F0509000000000000" pitchFamily="65" charset="-120"/>
                <a:ea typeface="華康新篆體" panose="030F0509000000000000" pitchFamily="65" charset="-120"/>
                <a:cs typeface="Times New Roman" panose="02020603050405020304" pitchFamily="18" charset="0"/>
              </a:rPr>
              <a:t>闊</a:t>
            </a:r>
            <a:r>
              <a:rPr lang="zh-TW" altLang="en-US" sz="5300" dirty="0" smtClean="0">
                <a:solidFill>
                  <a:schemeClr val="tx1"/>
                </a:solidFill>
                <a:effectLst/>
                <a:latin typeface="華康新篆體" panose="030F0509000000000000" pitchFamily="65" charset="-120"/>
                <a:ea typeface="華康新篆體" panose="030F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5300" dirty="0" smtClean="0">
                <a:solidFill>
                  <a:schemeClr val="tx1"/>
                </a:solidFill>
                <a:effectLst/>
                <a:latin typeface="華康新篆體" panose="030F0509000000000000" pitchFamily="65" charset="-120"/>
                <a:ea typeface="華康新篆體" panose="030F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5300" dirty="0">
                <a:solidFill>
                  <a:schemeClr val="tx1"/>
                </a:solidFill>
                <a:effectLst/>
                <a:latin typeface="華康新篆體" panose="030F0509000000000000" pitchFamily="65" charset="-120"/>
                <a:ea typeface="華康新篆體" panose="030F0509000000000000" pitchFamily="65" charset="-120"/>
                <a:cs typeface="Times New Roman" panose="02020603050405020304" pitchFamily="18" charset="0"/>
              </a:rPr>
              <a:t>子成說</a:t>
            </a:r>
            <a:r>
              <a:rPr lang="en-US" altLang="zh-TW" sz="6000" dirty="0" smtClean="0">
                <a:solidFill>
                  <a:schemeClr val="tx1"/>
                </a:solidFill>
                <a:latin typeface="華康新篆體(P)" panose="030F0500000000000000" pitchFamily="66" charset="-120"/>
                <a:ea typeface="華康新篆體(P)" panose="030F0500000000000000" pitchFamily="66" charset="-120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latin typeface="華康新篆體(P)" panose="030F0500000000000000" pitchFamily="66" charset="-120"/>
                <a:ea typeface="華康新篆體(P)" panose="030F0500000000000000" pitchFamily="66" charset="-120"/>
              </a:rPr>
            </a:br>
            <a:r>
              <a:rPr lang="zh-TW" altLang="en-US" sz="5300" dirty="0" smtClean="0">
                <a:solidFill>
                  <a:schemeClr val="tx1"/>
                </a:solidFill>
                <a:effectLst/>
                <a:latin typeface="華康新篆體(P)" panose="030F0500000000000000" pitchFamily="66" charset="-120"/>
                <a:ea typeface="華康新篆體(P)" panose="030F0500000000000000" pitchFamily="66" charset="-120"/>
              </a:rPr>
              <a:t>執子之手 與子偕老</a:t>
            </a:r>
            <a:r>
              <a:rPr lang="en-US" altLang="zh-TW" sz="5300" dirty="0" smtClean="0">
                <a:solidFill>
                  <a:schemeClr val="tx1"/>
                </a:solidFill>
                <a:effectLst/>
                <a:latin typeface="華康新篆體(P)" panose="030F0500000000000000" pitchFamily="66" charset="-120"/>
                <a:ea typeface="華康新篆體(P)" panose="030F0500000000000000" pitchFamily="66" charset="-120"/>
              </a:rPr>
              <a:t/>
            </a:r>
            <a:br>
              <a:rPr lang="en-US" altLang="zh-TW" sz="5300" dirty="0" smtClean="0">
                <a:solidFill>
                  <a:schemeClr val="tx1"/>
                </a:solidFill>
                <a:effectLst/>
                <a:latin typeface="華康新篆體(P)" panose="030F0500000000000000" pitchFamily="66" charset="-120"/>
                <a:ea typeface="華康新篆體(P)" panose="030F0500000000000000" pitchFamily="66" charset="-120"/>
              </a:rPr>
            </a:br>
            <a:r>
              <a:rPr lang="zh-TW" altLang="en-US" sz="4400" dirty="0" smtClean="0">
                <a:solidFill>
                  <a:srgbClr val="FFFF00"/>
                </a:solidFill>
                <a:effectLst/>
              </a:rPr>
              <a:t>夫妻和順全家安</a:t>
            </a:r>
            <a:endParaRPr lang="zh-TW" altLang="en-US" sz="44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55776" y="5697290"/>
            <a:ext cx="6400800" cy="106010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zh-TW" altLang="en-US" dirty="0" smtClean="0">
                <a:latin typeface="文鼎中隸" pitchFamily="65" charset="-120"/>
                <a:ea typeface="文鼎中隸" pitchFamily="65" charset="-120"/>
              </a:rPr>
              <a:t>讀經班 班主任</a:t>
            </a:r>
            <a:r>
              <a:rPr lang="en-US" altLang="zh-TW" dirty="0" smtClean="0">
                <a:latin typeface="文鼎中隸" pitchFamily="65" charset="-120"/>
                <a:ea typeface="文鼎中隸" pitchFamily="65" charset="-120"/>
              </a:rPr>
              <a:t>/</a:t>
            </a:r>
            <a:r>
              <a:rPr lang="zh-TW" altLang="en-US" dirty="0" smtClean="0">
                <a:latin typeface="文鼎中隸" pitchFamily="65" charset="-120"/>
                <a:ea typeface="文鼎中隸" pitchFamily="65" charset="-120"/>
              </a:rPr>
              <a:t>老師課程</a:t>
            </a:r>
            <a:endParaRPr lang="en-US" altLang="zh-TW" dirty="0" smtClean="0">
              <a:latin typeface="文鼎中隸" pitchFamily="65" charset="-120"/>
              <a:ea typeface="文鼎中隸" pitchFamily="65" charset="-120"/>
            </a:endParaRPr>
          </a:p>
          <a:p>
            <a:pPr algn="r"/>
            <a:r>
              <a:rPr lang="zh-TW" altLang="en-US" sz="2000" dirty="0" smtClean="0">
                <a:solidFill>
                  <a:schemeClr val="bg1"/>
                </a:solidFill>
                <a:latin typeface="文鼎中隸" pitchFamily="65" charset="-120"/>
                <a:ea typeface="文鼎中隸" pitchFamily="65" charset="-120"/>
              </a:rPr>
              <a:t>曾朝民  </a:t>
            </a:r>
            <a:r>
              <a:rPr lang="zh-TW" altLang="en-US" sz="2000" dirty="0" smtClean="0">
                <a:solidFill>
                  <a:schemeClr val="bg1"/>
                </a:solidFill>
                <a:latin typeface="文鼎中隸" pitchFamily="65" charset="-120"/>
                <a:ea typeface="文鼎中隸" pitchFamily="65" charset="-120"/>
              </a:rPr>
              <a:t>學習</a:t>
            </a:r>
            <a:endParaRPr lang="en-US" altLang="zh-TW" sz="2000" dirty="0" smtClean="0">
              <a:solidFill>
                <a:schemeClr val="bg1"/>
              </a:solidFill>
              <a:latin typeface="文鼎中隸" pitchFamily="65" charset="-120"/>
              <a:ea typeface="文鼎中隸" pitchFamily="65" charset="-120"/>
            </a:endParaRPr>
          </a:p>
          <a:p>
            <a:pPr lvl="0">
              <a:buClr>
                <a:srgbClr val="0BD0D9"/>
              </a:buClr>
            </a:pPr>
            <a:r>
              <a:rPr lang="en-US" altLang="zh-TW" sz="2400" dirty="0" smtClean="0">
                <a:solidFill>
                  <a:prstClr val="black"/>
                </a:solidFill>
                <a:latin typeface="文鼎中隸" pitchFamily="65" charset="-120"/>
                <a:ea typeface="文鼎中隸" pitchFamily="65" charset="-120"/>
              </a:rPr>
              <a:t>108.3.2</a:t>
            </a:r>
            <a:endParaRPr lang="en-US" altLang="zh-TW" sz="2400" dirty="0">
              <a:solidFill>
                <a:prstClr val="black"/>
              </a:solidFill>
              <a:latin typeface="文鼎中隸" pitchFamily="65" charset="-120"/>
              <a:ea typeface="文鼎中隸" pitchFamily="65" charset="-120"/>
            </a:endParaRPr>
          </a:p>
          <a:p>
            <a:pPr algn="r"/>
            <a:endParaRPr lang="zh-TW" altLang="en-US" dirty="0">
              <a:latin typeface="文鼎中隸" pitchFamily="65" charset="-120"/>
              <a:ea typeface="文鼎中隸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981" y="3012045"/>
            <a:ext cx="4773769" cy="268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8670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771" y="476672"/>
            <a:ext cx="8229600" cy="171906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夫妻相互</a:t>
            </a:r>
            <a:r>
              <a:rPr lang="zh-TW" altLang="en-US" sz="80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欣賞</a:t>
            </a:r>
            <a:r>
              <a:rPr lang="zh-TW" altLang="en-US" sz="60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的典範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dirty="0" smtClean="0">
                <a:solidFill>
                  <a:srgbClr val="FFFF00"/>
                </a:solidFill>
              </a:rPr>
              <a:t>(</a:t>
            </a:r>
            <a:r>
              <a:rPr lang="zh-TW" altLang="en-US" sz="4400" u="sng" dirty="0" smtClean="0">
                <a:solidFill>
                  <a:srgbClr val="FFFF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李清</a:t>
            </a:r>
            <a:r>
              <a:rPr lang="zh-TW" altLang="en-US" sz="4400" u="sng" dirty="0">
                <a:solidFill>
                  <a:srgbClr val="FFFF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照</a:t>
            </a:r>
            <a:r>
              <a:rPr lang="zh-TW" altLang="en-US" sz="3100" dirty="0" smtClean="0">
                <a:solidFill>
                  <a:srgbClr val="FFFF00"/>
                </a:solidFill>
              </a:rPr>
              <a:t>與</a:t>
            </a:r>
            <a:r>
              <a:rPr lang="zh-TW" altLang="en-US" sz="4400" u="sng" dirty="0" smtClean="0">
                <a:solidFill>
                  <a:srgbClr val="FFFF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趙明誠</a:t>
            </a:r>
            <a:r>
              <a:rPr lang="en-US" altLang="zh-TW" sz="4400" dirty="0" smtClean="0">
                <a:solidFill>
                  <a:srgbClr val="FFFF00"/>
                </a:solidFill>
              </a:rPr>
              <a:t>)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3068960"/>
            <a:ext cx="3940651" cy="244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18" y="2564904"/>
            <a:ext cx="3295600" cy="395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63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歌曲欣賞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牽阮的手</a:t>
            </a:r>
            <a:endParaRPr lang="zh-TW" altLang="en-US" sz="4400" b="1" dirty="0">
              <a:solidFill>
                <a:srgbClr val="0000FF"/>
              </a:solidFill>
            </a:endParaRPr>
          </a:p>
        </p:txBody>
      </p:sp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074461"/>
            <a:ext cx="6779249" cy="381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03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tx1"/>
                </a:solidFill>
              </a:rPr>
              <a:t>懂得欣賞還</a:t>
            </a:r>
            <a:r>
              <a:rPr lang="zh-TW" altLang="en-US" sz="5400" dirty="0">
                <a:solidFill>
                  <a:schemeClr val="tx1"/>
                </a:solidFill>
              </a:rPr>
              <a:t>要</a:t>
            </a:r>
            <a:r>
              <a:rPr lang="zh-TW" altLang="en-US" sz="5400" dirty="0" smtClean="0">
                <a:solidFill>
                  <a:schemeClr val="tx1"/>
                </a:solidFill>
              </a:rPr>
              <a:t>常懷</a:t>
            </a:r>
            <a:r>
              <a:rPr lang="zh-TW" altLang="en-US" sz="6600" dirty="0" smtClean="0">
                <a:solidFill>
                  <a:srgbClr val="FF0000"/>
                </a:solidFill>
              </a:rPr>
              <a:t>感恩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8000" dirty="0">
                <a:latin typeface="華康行書體" pitchFamily="65" charset="-120"/>
                <a:ea typeface="華康行書體" pitchFamily="65" charset="-120"/>
                <a:cs typeface="+mj-cs"/>
              </a:rPr>
              <a:t>夫妻</a:t>
            </a:r>
            <a:r>
              <a:rPr lang="zh-TW" altLang="en-US" sz="9600" dirty="0">
                <a:solidFill>
                  <a:srgbClr val="FF0000"/>
                </a:solidFill>
                <a:latin typeface="華康行書體" pitchFamily="65" charset="-120"/>
                <a:ea typeface="華康行書體" pitchFamily="65" charset="-120"/>
                <a:cs typeface="+mj-cs"/>
              </a:rPr>
              <a:t>恩</a:t>
            </a:r>
            <a:r>
              <a:rPr lang="zh-TW" altLang="en-US" sz="8000" dirty="0">
                <a:latin typeface="華康行書體" pitchFamily="65" charset="-120"/>
                <a:ea typeface="華康行書體" pitchFamily="65" charset="-120"/>
                <a:cs typeface="+mj-cs"/>
              </a:rPr>
              <a:t>愛</a:t>
            </a:r>
            <a:r>
              <a:rPr lang="en-US" altLang="zh-TW" sz="8000" dirty="0" smtClean="0">
                <a:latin typeface="華康行書體" pitchFamily="65" charset="-120"/>
                <a:ea typeface="華康行書體" pitchFamily="65" charset="-120"/>
                <a:cs typeface="+mj-cs"/>
              </a:rPr>
              <a:t>?</a:t>
            </a:r>
          </a:p>
          <a:p>
            <a:pPr marL="0" indent="0">
              <a:buNone/>
            </a:pPr>
            <a:endParaRPr lang="en-US" altLang="zh-TW" sz="5000" dirty="0">
              <a:solidFill>
                <a:srgbClr val="04617B"/>
              </a:solidFill>
              <a:latin typeface="Calibri"/>
              <a:ea typeface="微軟正黑體"/>
              <a:cs typeface="+mj-cs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en-US" altLang="zh-TW" sz="2400" dirty="0">
                <a:solidFill>
                  <a:srgbClr val="AA2B1E"/>
                </a:solidFill>
                <a:latin typeface="Franklin Gothic Book"/>
                <a:ea typeface="微軟正黑體"/>
              </a:rPr>
              <a:t>【</a:t>
            </a:r>
            <a:r>
              <a:rPr lang="zh-TW" altLang="en-US" sz="2400" dirty="0">
                <a:solidFill>
                  <a:srgbClr val="AA2B1E"/>
                </a:solidFill>
                <a:latin typeface="Franklin Gothic Book"/>
                <a:ea typeface="微軟正黑體"/>
              </a:rPr>
              <a:t>延伸思考</a:t>
            </a:r>
            <a:r>
              <a:rPr lang="en-US" altLang="zh-TW" sz="2400" dirty="0">
                <a:solidFill>
                  <a:srgbClr val="AA2B1E"/>
                </a:solidFill>
                <a:latin typeface="Franklin Gothic Book"/>
                <a:ea typeface="微軟正黑體"/>
              </a:rPr>
              <a:t>】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zh-TW" altLang="en-US" sz="2400" dirty="0">
                <a:solidFill>
                  <a:srgbClr val="AA2B1E"/>
                </a:solidFill>
                <a:latin typeface="Franklin Gothic Book"/>
                <a:ea typeface="微軟正黑體"/>
              </a:rPr>
              <a:t>  </a:t>
            </a:r>
            <a:r>
              <a:rPr lang="en-US" altLang="zh-TW" sz="2000" dirty="0">
                <a:solidFill>
                  <a:prstClr val="black"/>
                </a:solidFill>
                <a:latin typeface="Franklin Gothic Book"/>
                <a:ea typeface="微軟正黑體"/>
              </a:rPr>
              <a:t>1</a:t>
            </a:r>
            <a:r>
              <a:rPr lang="en-US" altLang="zh-TW" sz="2000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.</a:t>
            </a:r>
            <a:r>
              <a:rPr lang="zh-TW" altLang="en-US" sz="2000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 對</a:t>
            </a:r>
            <a:r>
              <a:rPr lang="zh-TW" altLang="en-US" sz="2000" dirty="0">
                <a:solidFill>
                  <a:prstClr val="black"/>
                </a:solidFill>
                <a:latin typeface="Franklin Gothic Book"/>
                <a:ea typeface="微軟正黑體"/>
              </a:rPr>
              <a:t>另一半常懷</a:t>
            </a:r>
            <a:r>
              <a:rPr lang="zh-TW" altLang="en-US" sz="2400" dirty="0">
                <a:solidFill>
                  <a:srgbClr val="FF0000"/>
                </a:solidFill>
                <a:latin typeface="Franklin Gothic Book"/>
                <a:ea typeface="微軟正黑體"/>
              </a:rPr>
              <a:t>感恩</a:t>
            </a:r>
            <a:r>
              <a:rPr lang="zh-TW" altLang="en-US" sz="2000" dirty="0">
                <a:solidFill>
                  <a:prstClr val="black"/>
                </a:solidFill>
                <a:latin typeface="Franklin Gothic Book"/>
                <a:ea typeface="微軟正黑體"/>
              </a:rPr>
              <a:t> 視對方為一生</a:t>
            </a:r>
            <a:r>
              <a:rPr lang="zh-TW" altLang="en-US" sz="2400" dirty="0" smtClean="0">
                <a:solidFill>
                  <a:srgbClr val="FF0000"/>
                </a:solidFill>
                <a:latin typeface="Franklin Gothic Book"/>
                <a:ea typeface="微軟正黑體"/>
              </a:rPr>
              <a:t>貴人</a:t>
            </a:r>
            <a:endParaRPr lang="en-US" altLang="zh-TW" sz="2400" dirty="0" smtClean="0">
              <a:solidFill>
                <a:srgbClr val="FF0000"/>
              </a:solidFill>
              <a:latin typeface="Franklin Gothic Book"/>
              <a:ea typeface="微軟正黑體"/>
            </a:endParaRP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zh-TW" altLang="en-US" sz="200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  <a:ea typeface="微軟正黑體"/>
              </a:rPr>
              <a:t>2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/>
                <a:ea typeface="微軟正黑體"/>
              </a:rPr>
              <a:t>.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/>
                <a:ea typeface="微軟正黑體"/>
              </a:rPr>
              <a:t> 激情</a:t>
            </a:r>
            <a:r>
              <a:rPr lang="zh-TW" altLang="en-US" sz="2000" dirty="0">
                <a:solidFill>
                  <a:prstClr val="black"/>
                </a:solidFill>
                <a:latin typeface="微軟正黑體"/>
                <a:ea typeface="微軟正黑體"/>
              </a:rPr>
              <a:t>的愛無法持久 需靠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恩情</a:t>
            </a:r>
            <a:endParaRPr lang="en-US" altLang="zh-TW" sz="2400" dirty="0" smtClean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zh-TW" altLang="en-US" dirty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14" y="4797152"/>
            <a:ext cx="3046015" cy="2017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6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zh-TW" altLang="en-US" sz="6000" dirty="0">
                <a:solidFill>
                  <a:schemeClr val="tx1"/>
                </a:solidFill>
                <a:cs typeface="+mn-cs"/>
              </a:rPr>
              <a:t>夫妻和諧之</a:t>
            </a:r>
            <a:r>
              <a:rPr lang="zh-TW" altLang="en-US" sz="6000" dirty="0" smtClean="0">
                <a:solidFill>
                  <a:schemeClr val="tx1"/>
                </a:solidFill>
                <a:cs typeface="+mn-cs"/>
              </a:rPr>
              <a:t>道</a:t>
            </a:r>
            <a:r>
              <a:rPr lang="en-US" altLang="zh-TW" sz="60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cs typeface="+mn-cs"/>
              </a:rPr>
            </a:br>
            <a:r>
              <a:rPr lang="en-US" altLang="zh-TW" sz="6000" dirty="0" smtClean="0">
                <a:solidFill>
                  <a:srgbClr val="FF0000"/>
                </a:solidFill>
                <a:cs typeface="+mn-cs"/>
              </a:rPr>
              <a:t>(</a:t>
            </a:r>
            <a:r>
              <a:rPr lang="zh-TW" altLang="en-US" sz="4800" dirty="0" smtClean="0">
                <a:solidFill>
                  <a:srgbClr val="FF0000"/>
                </a:solidFill>
                <a:cs typeface="+mn-cs"/>
              </a:rPr>
              <a:t>尊重</a:t>
            </a:r>
            <a:r>
              <a:rPr lang="en-US" altLang="zh-TW" sz="4800" dirty="0" smtClean="0">
                <a:solidFill>
                  <a:srgbClr val="FF0000"/>
                </a:solidFill>
                <a:cs typeface="+mn-cs"/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06381" y="5894758"/>
            <a:ext cx="380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梁鴻</a:t>
            </a:r>
            <a:r>
              <a:rPr lang="zh-TW" altLang="en-US" sz="2400" b="1" dirty="0" smtClean="0"/>
              <a:t>與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孟光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舉案齊眉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411" y="2603453"/>
            <a:ext cx="4453150" cy="3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948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121" y="128690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>
                <a:solidFill>
                  <a:prstClr val="black"/>
                </a:solidFill>
              </a:rPr>
              <a:t>夫妻和諧之</a:t>
            </a:r>
            <a:r>
              <a:rPr lang="zh-TW" altLang="en-US" sz="5400" dirty="0" smtClean="0">
                <a:solidFill>
                  <a:prstClr val="black"/>
                </a:solidFill>
              </a:rPr>
              <a:t>道</a:t>
            </a:r>
            <a:r>
              <a:rPr lang="en-US" altLang="zh-TW" sz="5400" dirty="0">
                <a:solidFill>
                  <a:prstClr val="black"/>
                </a:solidFill>
              </a:rPr>
              <a:t/>
            </a:r>
            <a:br>
              <a:rPr lang="en-US" altLang="zh-TW" sz="5400" dirty="0">
                <a:solidFill>
                  <a:prstClr val="black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培養</a:t>
            </a:r>
            <a:r>
              <a:rPr lang="zh-TW" altLang="en-US" dirty="0">
                <a:solidFill>
                  <a:srgbClr val="FF0000"/>
                </a:solidFill>
              </a:rPr>
              <a:t>相同的</a:t>
            </a:r>
            <a:r>
              <a:rPr lang="zh-TW" altLang="en-US" dirty="0" smtClean="0">
                <a:solidFill>
                  <a:srgbClr val="FF0000"/>
                </a:solidFill>
              </a:rPr>
              <a:t>興趣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9599" y="2142700"/>
            <a:ext cx="6347714" cy="4502800"/>
          </a:xfrm>
        </p:spPr>
        <p:txBody>
          <a:bodyPr>
            <a:normAutofit fontScale="85000" lnSpcReduction="2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en-US" altLang="zh-TW" sz="3000" b="1" dirty="0" smtClean="0">
                <a:solidFill>
                  <a:srgbClr val="AA2B1E"/>
                </a:solidFill>
                <a:latin typeface="Franklin Gothic Book"/>
                <a:ea typeface="微軟正黑體"/>
              </a:rPr>
              <a:t>【</a:t>
            </a:r>
            <a:r>
              <a:rPr lang="zh-TW" altLang="en-US" sz="3000" b="1" dirty="0">
                <a:solidFill>
                  <a:srgbClr val="AA2B1E"/>
                </a:solidFill>
                <a:latin typeface="Franklin Gothic Book"/>
                <a:ea typeface="微軟正黑體"/>
              </a:rPr>
              <a:t>延伸思考</a:t>
            </a:r>
            <a:r>
              <a:rPr lang="en-US" altLang="zh-TW" sz="3000" b="1" dirty="0">
                <a:solidFill>
                  <a:srgbClr val="AA2B1E"/>
                </a:solidFill>
                <a:latin typeface="Franklin Gothic Book"/>
                <a:ea typeface="微軟正黑體"/>
              </a:rPr>
              <a:t>】</a:t>
            </a:r>
          </a:p>
          <a:p>
            <a:pPr marL="0" indent="0">
              <a:buNone/>
            </a:pPr>
            <a:r>
              <a:rPr lang="zh-TW" altLang="en-US" sz="2600" dirty="0" smtClean="0">
                <a:solidFill>
                  <a:schemeClr val="tx1"/>
                </a:solidFill>
                <a:latin typeface="Franklin Gothic Book"/>
                <a:ea typeface="微軟正黑體"/>
              </a:rPr>
              <a:t>   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▲夫妻每晚</a:t>
            </a:r>
            <a:r>
              <a:rPr lang="zh-TW" altLang="en-US" sz="2600" b="1" dirty="0">
                <a:solidFill>
                  <a:schemeClr val="tx1"/>
                </a:solidFill>
              </a:rPr>
              <a:t>除了</a:t>
            </a:r>
            <a:r>
              <a:rPr lang="zh-TW" altLang="en-US" sz="2600" b="1" dirty="0">
                <a:solidFill>
                  <a:srgbClr val="FF0000"/>
                </a:solidFill>
              </a:rPr>
              <a:t>滑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手機</a:t>
            </a:r>
            <a:r>
              <a:rPr lang="zh-TW" altLang="en-US" sz="2600" b="1" dirty="0">
                <a:solidFill>
                  <a:schemeClr val="tx1"/>
                </a:solidFill>
              </a:rPr>
              <a:t>和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睡覺</a:t>
            </a:r>
            <a:r>
              <a:rPr lang="zh-TW" altLang="en-US" sz="2600" b="1" dirty="0">
                <a:solidFill>
                  <a:schemeClr val="tx1"/>
                </a:solidFill>
              </a:rPr>
              <a:t>外，沒有任何交集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？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2600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   </a:t>
            </a:r>
            <a:r>
              <a:rPr lang="zh-TW" altLang="en-US" sz="2600" b="1" dirty="0" smtClean="0">
                <a:solidFill>
                  <a:prstClr val="black"/>
                </a:solidFill>
              </a:rPr>
              <a:t>▲去</a:t>
            </a:r>
            <a:r>
              <a:rPr lang="zh-TW" altLang="en-US" sz="2600" b="1" u="sng" dirty="0" smtClean="0">
                <a:solidFill>
                  <a:prstClr val="black"/>
                </a:solidFill>
              </a:rPr>
              <a:t>河南</a:t>
            </a:r>
            <a:r>
              <a:rPr lang="zh-TW" altLang="en-US" sz="2600" b="1" dirty="0" smtClean="0">
                <a:solidFill>
                  <a:prstClr val="black"/>
                </a:solidFill>
              </a:rPr>
              <a:t>學習的省思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33" y="1585968"/>
            <a:ext cx="4840846" cy="322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979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7" y="172995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</a:rPr>
              <a:t>夫妻和諧之道</a:t>
            </a:r>
            <a:r>
              <a:rPr lang="en-US" altLang="zh-TW" sz="4800" dirty="0">
                <a:solidFill>
                  <a:prstClr val="black"/>
                </a:solidFill>
              </a:rPr>
              <a:t/>
            </a:r>
            <a:br>
              <a:rPr lang="en-US" altLang="zh-TW" sz="4800" dirty="0">
                <a:solidFill>
                  <a:prstClr val="black"/>
                </a:solidFill>
              </a:rPr>
            </a:br>
            <a:r>
              <a:rPr lang="en-US" altLang="zh-TW" sz="31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擁有</a:t>
            </a:r>
            <a:r>
              <a:rPr lang="zh-TW" altLang="en-US" sz="3100" dirty="0" smtClean="0">
                <a:solidFill>
                  <a:srgbClr val="FF0000"/>
                </a:solidFill>
              </a:rPr>
              <a:t>共同嗜好</a:t>
            </a:r>
            <a:r>
              <a:rPr lang="en-US" altLang="zh-TW" sz="3100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92760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en-US" altLang="zh-TW" sz="2200" b="1" dirty="0" smtClean="0">
                <a:solidFill>
                  <a:srgbClr val="AA2B1E"/>
                </a:solidFill>
                <a:latin typeface="Franklin Gothic Book"/>
                <a:ea typeface="微軟正黑體"/>
              </a:rPr>
              <a:t>【</a:t>
            </a:r>
            <a:r>
              <a:rPr lang="zh-TW" altLang="en-US" sz="2200" b="1" dirty="0">
                <a:solidFill>
                  <a:srgbClr val="AA2B1E"/>
                </a:solidFill>
                <a:latin typeface="Franklin Gothic Book"/>
                <a:ea typeface="微軟正黑體"/>
              </a:rPr>
              <a:t>延伸思考</a:t>
            </a:r>
            <a:r>
              <a:rPr lang="en-US" altLang="zh-TW" sz="2200" b="1" dirty="0">
                <a:solidFill>
                  <a:srgbClr val="AA2B1E"/>
                </a:solidFill>
                <a:latin typeface="Franklin Gothic Book"/>
                <a:ea typeface="微軟正黑體"/>
              </a:rPr>
              <a:t>】</a:t>
            </a: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zh-TW" sz="2000" b="1" dirty="0">
                <a:solidFill>
                  <a:schemeClr val="tx1"/>
                </a:solidFill>
                <a:latin typeface="+mj-ea"/>
                <a:ea typeface="+mj-ea"/>
              </a:rPr>
              <a:t>1.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 老婆與我的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共同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話題</a:t>
            </a:r>
            <a:r>
              <a:rPr lang="en-US" altLang="zh-TW" sz="20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桌球 羽球 爬山 生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態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zh-TW" sz="2000" b="1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不想讓兩人關係越來越無聊，勢必得做出一些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改變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en-US" altLang="zh-TW" sz="2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      與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000" dirty="0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930" y="1493795"/>
            <a:ext cx="4487045" cy="31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2970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夫妻和諧之</a:t>
            </a:r>
            <a:r>
              <a:rPr lang="zh-TW" altLang="en-US" dirty="0" smtClean="0">
                <a:solidFill>
                  <a:srgbClr val="FF0000"/>
                </a:solidFill>
              </a:rPr>
              <a:t>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988840"/>
            <a:ext cx="7772400" cy="468052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+mj-ea"/>
                <a:ea typeface="+mj-ea"/>
              </a:rPr>
              <a:t>善用</a:t>
            </a:r>
            <a:r>
              <a:rPr lang="en-US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pause</a:t>
            </a:r>
            <a:r>
              <a:rPr lang="zh-TW" altLang="en-US" sz="3200" dirty="0" smtClean="0">
                <a:latin typeface="+mj-ea"/>
                <a:ea typeface="+mj-ea"/>
              </a:rPr>
              <a:t>鍵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en-US" sz="3200" dirty="0" smtClean="0">
                <a:latin typeface="+mj-ea"/>
                <a:ea typeface="+mj-ea"/>
              </a:rPr>
              <a:t>淺談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費斯丁格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法則</a:t>
            </a:r>
            <a:endParaRPr lang="en-US" altLang="zh-TW" sz="3200" dirty="0">
              <a:latin typeface="+mj-ea"/>
              <a:ea typeface="+mj-ea"/>
            </a:endParaRPr>
          </a:p>
          <a:p>
            <a:endParaRPr lang="en-US" altLang="zh-TW" sz="3200" dirty="0" smtClean="0">
              <a:latin typeface="+mj-ea"/>
              <a:ea typeface="+mj-ea"/>
            </a:endParaRPr>
          </a:p>
          <a:p>
            <a:endParaRPr lang="en-US" altLang="zh-TW" sz="3200" dirty="0" smtClean="0">
              <a:latin typeface="+mj-ea"/>
              <a:ea typeface="+mj-ea"/>
            </a:endParaRPr>
          </a:p>
          <a:p>
            <a:endParaRPr lang="en-US" altLang="zh-TW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200" dirty="0" smtClean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69" y="3429000"/>
            <a:ext cx="332464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86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 algn="ctr" defTabSz="914400">
              <a:spcBef>
                <a:spcPct val="20000"/>
              </a:spcBef>
            </a:pP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費斯丁</a:t>
            </a: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格</a:t>
            </a:r>
            <a:r>
              <a:rPr lang="zh-TW" altLang="en-US" sz="4800" dirty="0" smtClean="0">
                <a:solidFill>
                  <a:prstClr val="black"/>
                </a:solidFill>
                <a:latin typeface="微軟正黑體" panose="020B0604030504040204" pitchFamily="34" charset="-120"/>
                <a:cs typeface="+mn-cs"/>
              </a:rPr>
              <a:t>法則</a:t>
            </a:r>
            <a:r>
              <a:rPr lang="en-US" altLang="zh-TW" sz="4800" dirty="0" smtClean="0">
                <a:solidFill>
                  <a:prstClr val="black"/>
                </a:solidFill>
                <a:latin typeface="微軟正黑體" panose="020B0604030504040204" pitchFamily="34" charset="-120"/>
                <a:cs typeface="+mn-cs"/>
              </a:rPr>
              <a:t/>
            </a:r>
            <a:br>
              <a:rPr lang="en-US" altLang="zh-TW" sz="4800" dirty="0" smtClean="0">
                <a:solidFill>
                  <a:prstClr val="black"/>
                </a:solidFill>
                <a:latin typeface="微軟正黑體" panose="020B0604030504040204" pitchFamily="34" charset="-120"/>
                <a:cs typeface="+mn-cs"/>
              </a:rPr>
            </a:br>
            <a:r>
              <a:rPr lang="zh-TW" altLang="en-US" sz="2200" b="1" dirty="0">
                <a:solidFill>
                  <a:prstClr val="black"/>
                </a:solidFill>
              </a:rPr>
              <a:t>（</a:t>
            </a:r>
            <a:r>
              <a:rPr lang="en-US" altLang="zh-TW" sz="2200" b="1" dirty="0">
                <a:solidFill>
                  <a:prstClr val="black"/>
                </a:solidFill>
              </a:rPr>
              <a:t>Leon </a:t>
            </a:r>
            <a:r>
              <a:rPr lang="en-US" altLang="zh-TW" sz="2200" b="1" dirty="0" err="1">
                <a:solidFill>
                  <a:prstClr val="black"/>
                </a:solidFill>
              </a:rPr>
              <a:t>Festinger</a:t>
            </a:r>
            <a:r>
              <a:rPr lang="zh-TW" altLang="en-US" sz="2200" b="1" dirty="0">
                <a:solidFill>
                  <a:prstClr val="black"/>
                </a:solidFill>
              </a:rPr>
              <a:t>，</a:t>
            </a:r>
            <a:r>
              <a:rPr lang="en-US" altLang="zh-TW" sz="2200" b="1" dirty="0">
                <a:solidFill>
                  <a:prstClr val="black"/>
                </a:solidFill>
              </a:rPr>
              <a:t>1919-1989</a:t>
            </a:r>
            <a:r>
              <a:rPr lang="zh-TW" altLang="en-US" sz="2200" b="1" dirty="0">
                <a:solidFill>
                  <a:prstClr val="black"/>
                </a:solidFill>
              </a:rPr>
              <a:t>）</a:t>
            </a:r>
            <a:endParaRPr lang="zh-TW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06" y="1954212"/>
            <a:ext cx="6096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65708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</a:rPr>
              <a:t>夫妻和諧之道</a:t>
            </a:r>
            <a:r>
              <a:rPr lang="en-US" altLang="zh-TW" sz="4800" dirty="0">
                <a:solidFill>
                  <a:prstClr val="black"/>
                </a:solidFill>
              </a:rPr>
              <a:t/>
            </a:r>
            <a:br>
              <a:rPr lang="en-US" altLang="zh-TW" sz="4800" dirty="0">
                <a:solidFill>
                  <a:prstClr val="black"/>
                </a:solidFill>
              </a:rPr>
            </a:br>
            <a:r>
              <a:rPr lang="en-US" altLang="zh-TW" sz="3200" dirty="0" smtClean="0">
                <a:solidFill>
                  <a:srgbClr val="FF0000"/>
                </a:solidFill>
              </a:rPr>
              <a:t>(</a:t>
            </a:r>
            <a:r>
              <a:rPr lang="zh-TW" altLang="en-US" sz="3100" b="1" dirty="0" smtClean="0">
                <a:solidFill>
                  <a:srgbClr val="FF0000"/>
                </a:solidFill>
              </a:rPr>
              <a:t>親密小舉動</a:t>
            </a:r>
            <a:r>
              <a:rPr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549303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en-US" altLang="zh-TW" sz="2200" b="1" dirty="0" smtClean="0">
                <a:solidFill>
                  <a:srgbClr val="AA2B1E"/>
                </a:solidFill>
                <a:latin typeface="Franklin Gothic Book"/>
                <a:ea typeface="微軟正黑體"/>
              </a:rPr>
              <a:t>【</a:t>
            </a:r>
            <a:r>
              <a:rPr lang="zh-TW" altLang="en-US" sz="2200" b="1" dirty="0">
                <a:solidFill>
                  <a:srgbClr val="AA2B1E"/>
                </a:solidFill>
                <a:latin typeface="Franklin Gothic Book"/>
                <a:ea typeface="微軟正黑體"/>
              </a:rPr>
              <a:t>延伸思考</a:t>
            </a:r>
            <a:r>
              <a:rPr lang="en-US" altLang="zh-TW" sz="2200" b="1" dirty="0">
                <a:solidFill>
                  <a:srgbClr val="AA2B1E"/>
                </a:solidFill>
                <a:latin typeface="Franklin Gothic Book"/>
                <a:ea typeface="微軟正黑體"/>
              </a:rPr>
              <a:t>】</a:t>
            </a: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chemeClr val="tx1"/>
                </a:solidFill>
                <a:latin typeface="Franklin Gothic Book"/>
                <a:ea typeface="微軟正黑體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Franklin Gothic Book"/>
                <a:ea typeface="微軟正黑體"/>
              </a:rPr>
              <a:t>1</a:t>
            </a:r>
            <a:r>
              <a:rPr lang="en-US" altLang="zh-TW" sz="2000" b="1" dirty="0" smtClean="0">
                <a:solidFill>
                  <a:schemeClr val="tx1"/>
                </a:solidFill>
                <a:latin typeface="Franklin Gothic Book"/>
                <a:ea typeface="微軟正黑體"/>
              </a:rPr>
              <a:t>.</a:t>
            </a:r>
            <a:r>
              <a:rPr lang="zh-TW" altLang="en-US" sz="2000" b="1" dirty="0">
                <a:solidFill>
                  <a:schemeClr val="tx1"/>
                </a:solidFill>
              </a:rPr>
              <a:t>加強</a:t>
            </a:r>
            <a:r>
              <a:rPr lang="zh-TW" altLang="en-US" sz="2000" b="1" dirty="0">
                <a:solidFill>
                  <a:srgbClr val="FF0000"/>
                </a:solidFill>
              </a:rPr>
              <a:t>免疫系統</a:t>
            </a:r>
            <a:r>
              <a:rPr lang="zh-TW" altLang="en-US" sz="2000" b="1" dirty="0">
                <a:solidFill>
                  <a:schemeClr val="tx1"/>
                </a:solidFill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</a:rPr>
              <a:t>穩固關係</a:t>
            </a:r>
            <a:r>
              <a:rPr lang="zh-TW" altLang="en-US" sz="2000" b="1" dirty="0">
                <a:solidFill>
                  <a:schemeClr val="tx1"/>
                </a:solidFill>
              </a:rPr>
              <a:t>，使兩人產生更大的</a:t>
            </a:r>
            <a:r>
              <a:rPr lang="zh-TW" altLang="en-US" sz="2000" b="1" dirty="0">
                <a:solidFill>
                  <a:srgbClr val="FF0000"/>
                </a:solidFill>
              </a:rPr>
              <a:t>連繫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感</a:t>
            </a:r>
            <a:r>
              <a:rPr lang="en-US" altLang="zh-TW" sz="2000" b="1" dirty="0">
                <a:solidFill>
                  <a:schemeClr val="tx1"/>
                </a:solidFill>
              </a:rPr>
              <a:t/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zh-TW" alt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/>
                <a:ea typeface="微軟正黑體"/>
              </a:rPr>
              <a:t>2</a:t>
            </a:r>
            <a:r>
              <a:rPr lang="en-US" altLang="zh-TW" sz="2000" b="1" dirty="0">
                <a:solidFill>
                  <a:schemeClr val="tx1"/>
                </a:solidFill>
                <a:latin typeface="微軟正黑體"/>
                <a:ea typeface="微軟正黑體"/>
              </a:rPr>
              <a:t>.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/>
                <a:ea typeface="微軟正黑體"/>
              </a:rPr>
              <a:t> 自身經驗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/>
                <a:ea typeface="微軟正黑體"/>
              </a:rPr>
              <a:t>傳有趣的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/>
                <a:ea typeface="微軟正黑體"/>
                <a:hlinkClick r:id="rId2" action="ppaction://hlinkpres?slideindex=1&amp;slidetitle="/>
              </a:rPr>
              <a:t>line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/>
                <a:ea typeface="微軟正黑體"/>
              </a:rPr>
              <a:t> 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/>
                <a:ea typeface="微軟正黑體"/>
              </a:rPr>
              <a:t>買巧克力 擁抱 逗她開心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/>
                <a:ea typeface="微軟正黑體"/>
              </a:rPr>
              <a:t>)</a:t>
            </a:r>
            <a:endParaRPr lang="en-US" altLang="zh-TW" sz="2000" b="1" dirty="0">
              <a:solidFill>
                <a:schemeClr val="tx1"/>
              </a:solidFill>
              <a:latin typeface="華康唐風隸W5(P)" panose="03000500000000000000" pitchFamily="66" charset="-120"/>
              <a:ea typeface="華康唐風隸W5(P)" panose="03000500000000000000" pitchFamily="66" charset="-12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08" y="1929627"/>
            <a:ext cx="3374693" cy="336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5580249" y="2524836"/>
            <a:ext cx="738664" cy="20881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</a:rPr>
              <a:t>張敞</a:t>
            </a:r>
            <a:r>
              <a:rPr lang="zh-TW" altLang="en-US" sz="3600" b="1" dirty="0" smtClean="0"/>
              <a:t>畫眉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595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800" b="1" kern="100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夫妻送禮的藝術</a:t>
            </a:r>
            <a:endParaRPr lang="zh-TW" altLang="en-US" sz="4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930400"/>
            <a:ext cx="6347714" cy="3880773"/>
          </a:xfrm>
        </p:spPr>
        <p:txBody>
          <a:bodyPr>
            <a:normAutofit/>
          </a:bodyPr>
          <a:lstStyle/>
          <a:p>
            <a:r>
              <a:rPr lang="en-US" altLang="zh-TW" sz="2800" b="1" kern="100" dirty="0">
                <a:solidFill>
                  <a:srgbClr val="0000FF"/>
                </a:solidFill>
                <a:latin typeface="+mj-ea"/>
                <a:ea typeface="+mj-ea"/>
              </a:rPr>
              <a:t>1.</a:t>
            </a:r>
            <a:r>
              <a:rPr lang="zh-TW" altLang="zh-TW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送禮是表達</a:t>
            </a:r>
            <a:r>
              <a:rPr lang="zh-TW" altLang="zh-TW" sz="28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內心的</a:t>
            </a:r>
            <a:r>
              <a:rPr lang="zh-TW" altLang="zh-TW" sz="28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愛</a:t>
            </a:r>
            <a:endParaRPr lang="en-US" altLang="zh-TW" sz="2800" b="1" kern="100" dirty="0" smtClean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sz="2800" b="1" kern="100" dirty="0">
                <a:solidFill>
                  <a:srgbClr val="0000FF"/>
                </a:solidFill>
                <a:latin typeface="+mj-ea"/>
                <a:ea typeface="+mj-ea"/>
              </a:rPr>
              <a:t>2.</a:t>
            </a:r>
            <a:r>
              <a:rPr lang="zh-TW" altLang="zh-TW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成功的送禮必須給對方一個</a:t>
            </a:r>
            <a:r>
              <a:rPr lang="zh-TW" altLang="zh-TW" sz="28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驚喜</a:t>
            </a:r>
            <a:endParaRPr lang="en-US" altLang="zh-TW" sz="2800" b="1" kern="100" dirty="0" smtClean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sz="2800" b="1" kern="100" dirty="0">
                <a:solidFill>
                  <a:srgbClr val="0000FF"/>
                </a:solidFill>
                <a:latin typeface="+mj-ea"/>
                <a:ea typeface="+mj-ea"/>
              </a:rPr>
              <a:t>3.</a:t>
            </a:r>
            <a:r>
              <a:rPr lang="zh-TW" altLang="zh-TW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送禮當然要</a:t>
            </a:r>
            <a:r>
              <a:rPr lang="zh-TW" altLang="zh-TW" sz="28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投其所好</a:t>
            </a:r>
            <a:endParaRPr lang="en-US" altLang="zh-TW" sz="2800" b="1" kern="100" dirty="0" smtClean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en-US" altLang="zh-TW" sz="2800" b="1" kern="100" dirty="0">
                <a:solidFill>
                  <a:srgbClr val="0000FF"/>
                </a:solidFill>
                <a:latin typeface="+mj-ea"/>
                <a:ea typeface="+mj-ea"/>
              </a:rPr>
              <a:t>4.</a:t>
            </a:r>
            <a:r>
              <a:rPr lang="zh-TW" altLang="zh-TW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不要忘記在禮物上夾上</a:t>
            </a:r>
            <a:r>
              <a:rPr lang="zh-TW" altLang="zh-TW" sz="28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卡片</a:t>
            </a:r>
            <a:endParaRPr lang="zh-TW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989" y="4449171"/>
            <a:ext cx="3371999" cy="225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92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夫妻</a:t>
            </a:r>
            <a:endParaRPr lang="zh-TW" altLang="en-US" sz="800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五倫中</a:t>
            </a:r>
            <a:r>
              <a:rPr lang="zh-TW" altLang="en-US" sz="800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最重要</a:t>
            </a:r>
            <a:endParaRPr lang="en-US" altLang="zh-TW" sz="8000" dirty="0" smtClean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en-US" sz="800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難度最高</a:t>
            </a:r>
            <a:r>
              <a:rPr lang="zh-TW" altLang="en-US" sz="60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的一倫</a:t>
            </a:r>
            <a:endParaRPr lang="zh-TW" altLang="en-US" sz="60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273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21934"/>
            <a:ext cx="6347713" cy="165708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</a:rPr>
              <a:t>夫妻和諧之道</a:t>
            </a:r>
            <a:r>
              <a:rPr lang="en-US" altLang="zh-TW" sz="4800" dirty="0">
                <a:solidFill>
                  <a:prstClr val="black"/>
                </a:solidFill>
              </a:rPr>
              <a:t/>
            </a:r>
            <a:br>
              <a:rPr lang="en-US" altLang="zh-TW" sz="4800" dirty="0">
                <a:solidFill>
                  <a:prstClr val="black"/>
                </a:solidFill>
              </a:rPr>
            </a:br>
            <a:r>
              <a:rPr lang="en-US" altLang="zh-TW" sz="3200" dirty="0" smtClean="0">
                <a:solidFill>
                  <a:srgbClr val="FF0000"/>
                </a:solidFill>
              </a:rPr>
              <a:t>(</a:t>
            </a:r>
            <a:r>
              <a:rPr lang="zh-TW" altLang="en-US" sz="3100" dirty="0" smtClean="0">
                <a:solidFill>
                  <a:srgbClr val="FF0000"/>
                </a:solidFill>
              </a:rPr>
              <a:t>不離不棄</a:t>
            </a:r>
            <a:r>
              <a:rPr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549303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en-US" altLang="zh-TW" sz="2200" dirty="0" smtClean="0">
                <a:solidFill>
                  <a:srgbClr val="AA2B1E"/>
                </a:solidFill>
                <a:latin typeface="Franklin Gothic Book"/>
                <a:ea typeface="微軟正黑體"/>
              </a:rPr>
              <a:t>【</a:t>
            </a:r>
            <a:r>
              <a:rPr lang="zh-TW" altLang="en-US" sz="2200" dirty="0">
                <a:solidFill>
                  <a:srgbClr val="AA2B1E"/>
                </a:solidFill>
                <a:latin typeface="Franklin Gothic Book"/>
                <a:ea typeface="微軟正黑體"/>
              </a:rPr>
              <a:t>延伸思考</a:t>
            </a:r>
            <a:r>
              <a:rPr lang="en-US" altLang="zh-TW" sz="2200" dirty="0">
                <a:solidFill>
                  <a:srgbClr val="AA2B1E"/>
                </a:solidFill>
                <a:latin typeface="Franklin Gothic Book"/>
                <a:ea typeface="微軟正黑體"/>
              </a:rPr>
              <a:t>】</a:t>
            </a: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chemeClr val="tx1"/>
                </a:solidFill>
                <a:latin typeface="Franklin Gothic Book"/>
                <a:ea typeface="微軟正黑體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Franklin Gothic Book"/>
                <a:ea typeface="微軟正黑體"/>
              </a:rPr>
              <a:t>1</a:t>
            </a:r>
            <a:r>
              <a:rPr lang="en-US" altLang="zh-TW" sz="2000" b="1" dirty="0" smtClean="0">
                <a:solidFill>
                  <a:schemeClr val="tx1"/>
                </a:solidFill>
                <a:latin typeface="Franklin Gothic Book"/>
                <a:ea typeface="微軟正黑體"/>
              </a:rPr>
              <a:t>.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宋弘既貴 念及糟糠 不尚公主 大振綱常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宋弘念舊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/>
                <a:ea typeface="微軟正黑體"/>
              </a:rPr>
              <a:t>2</a:t>
            </a:r>
            <a:r>
              <a:rPr lang="en-US" altLang="zh-TW" sz="2000" b="1" dirty="0">
                <a:solidFill>
                  <a:schemeClr val="tx1"/>
                </a:solidFill>
                <a:latin typeface="微軟正黑體"/>
                <a:ea typeface="微軟正黑體"/>
              </a:rPr>
              <a:t>.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/>
                <a:ea typeface="微軟正黑體"/>
              </a:rPr>
              <a:t> 一個</a:t>
            </a:r>
            <a:r>
              <a:rPr lang="en-US" altLang="zh-TW" sz="2000" b="1" dirty="0" smtClean="0">
                <a:solidFill>
                  <a:srgbClr val="00B050"/>
                </a:solidFill>
                <a:latin typeface="微軟正黑體"/>
                <a:ea typeface="微軟正黑體"/>
              </a:rPr>
              <a:t>LINE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/>
                <a:ea typeface="微軟正黑體"/>
              </a:rPr>
              <a:t>的啟示</a:t>
            </a:r>
            <a:endParaRPr lang="en-US" altLang="zh-TW" sz="2000" b="1" dirty="0" smtClean="0">
              <a:solidFill>
                <a:schemeClr val="tx1"/>
              </a:solidFill>
              <a:latin typeface="微軟正黑體"/>
              <a:ea typeface="微軟正黑體"/>
            </a:endParaRPr>
          </a:p>
          <a:p>
            <a:pPr marL="0" indent="0">
              <a:buNone/>
            </a:pP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3.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莫忘初衷</a:t>
            </a: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後學的座右銘</a:t>
            </a:r>
            <a:r>
              <a:rPr lang="en-US" altLang="zh-TW" sz="2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en-US" altLang="zh-TW" sz="20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4097" b="23405"/>
          <a:stretch/>
        </p:blipFill>
        <p:spPr>
          <a:xfrm>
            <a:off x="1739854" y="1403930"/>
            <a:ext cx="4087203" cy="314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11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65708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</a:rPr>
              <a:t>夫妻和諧之道</a:t>
            </a:r>
            <a:r>
              <a:rPr lang="en-US" altLang="zh-TW" sz="4800" dirty="0">
                <a:solidFill>
                  <a:prstClr val="black"/>
                </a:solidFill>
              </a:rPr>
              <a:t/>
            </a:r>
            <a:br>
              <a:rPr lang="en-US" altLang="zh-TW" sz="4800" dirty="0">
                <a:solidFill>
                  <a:prstClr val="black"/>
                </a:solidFill>
              </a:rPr>
            </a:br>
            <a:r>
              <a:rPr lang="en-US" altLang="zh-TW" sz="3200" dirty="0" smtClean="0">
                <a:solidFill>
                  <a:prstClr val="black"/>
                </a:solidFill>
              </a:rPr>
              <a:t>(</a:t>
            </a:r>
            <a:r>
              <a:rPr lang="zh-TW" altLang="en-US" sz="3100" dirty="0" smtClean="0">
                <a:solidFill>
                  <a:schemeClr val="tx1"/>
                </a:solidFill>
              </a:rPr>
              <a:t>論</a:t>
            </a:r>
            <a:r>
              <a:rPr lang="zh-TW" altLang="en-US" dirty="0" smtClean="0">
                <a:solidFill>
                  <a:srgbClr val="FF0000"/>
                </a:solidFill>
              </a:rPr>
              <a:t>情</a:t>
            </a:r>
            <a:r>
              <a:rPr lang="zh-TW" altLang="en-US" sz="3100" dirty="0" smtClean="0">
                <a:solidFill>
                  <a:schemeClr val="tx1"/>
                </a:solidFill>
              </a:rPr>
              <a:t>不論理</a:t>
            </a:r>
            <a:r>
              <a:rPr lang="en-US" altLang="zh-TW" sz="3100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278847"/>
          </a:xfrm>
        </p:spPr>
        <p:txBody>
          <a:bodyPr>
            <a:normAutofit lnSpcReduction="10000"/>
          </a:bodyPr>
          <a:lstStyle/>
          <a:p>
            <a:pPr marL="0" lvl="0" indent="0" algn="ctr" defTabSz="914400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zh-TW" altLang="en-US" sz="6000" dirty="0">
                <a:solidFill>
                  <a:srgbClr val="0000FF"/>
                </a:solidFill>
                <a:latin typeface="華康龍門石碑" panose="03000909000000000000" pitchFamily="65" charset="-120"/>
                <a:ea typeface="華康龍門石碑" panose="03000909000000000000" pitchFamily="65" charset="-120"/>
              </a:rPr>
              <a:t>夫妻別講理</a:t>
            </a:r>
            <a:endParaRPr lang="en-US" altLang="zh-TW" sz="6000" dirty="0">
              <a:solidFill>
                <a:srgbClr val="0000FF"/>
              </a:solidFill>
              <a:latin typeface="華康龍門石碑" panose="03000909000000000000" pitchFamily="65" charset="-120"/>
              <a:ea typeface="華康龍門石碑" panose="03000909000000000000" pitchFamily="65" charset="-120"/>
            </a:endParaRPr>
          </a:p>
          <a:p>
            <a:pPr marL="0" lvl="0" indent="0" algn="ctr" defTabSz="914400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zh-TW" altLang="en-US" sz="6000" dirty="0" smtClean="0">
                <a:solidFill>
                  <a:srgbClr val="0000FF"/>
                </a:solidFill>
                <a:latin typeface="華康龍門石碑" panose="03000909000000000000" pitchFamily="65" charset="-120"/>
                <a:ea typeface="華康龍門石碑" panose="03000909000000000000" pitchFamily="65" charset="-120"/>
              </a:rPr>
              <a:t>講理</a:t>
            </a:r>
            <a:r>
              <a:rPr lang="zh-TW" altLang="en-US" sz="6000" dirty="0">
                <a:solidFill>
                  <a:srgbClr val="0000FF"/>
                </a:solidFill>
                <a:latin typeface="華康龍門石碑" panose="03000909000000000000" pitchFamily="65" charset="-120"/>
                <a:ea typeface="華康龍門石碑" panose="03000909000000000000" pitchFamily="65" charset="-120"/>
              </a:rPr>
              <a:t>氣死</a:t>
            </a:r>
            <a:r>
              <a:rPr lang="zh-TW" altLang="en-US" sz="6000" dirty="0" smtClean="0">
                <a:solidFill>
                  <a:srgbClr val="0000FF"/>
                </a:solidFill>
                <a:latin typeface="華康龍門石碑" panose="03000909000000000000" pitchFamily="65" charset="-120"/>
                <a:ea typeface="華康龍門石碑" panose="03000909000000000000" pitchFamily="65" charset="-120"/>
              </a:rPr>
              <a:t>你</a:t>
            </a:r>
            <a:endParaRPr lang="en-US" altLang="zh-TW" sz="6000" dirty="0" smtClean="0">
              <a:solidFill>
                <a:srgbClr val="0000FF"/>
              </a:solidFill>
              <a:latin typeface="華康龍門石碑" panose="03000909000000000000" pitchFamily="65" charset="-120"/>
              <a:ea typeface="華康龍門石碑" panose="03000909000000000000" pitchFamily="65" charset="-120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 smtClean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en-US" altLang="zh-TW" sz="2200" dirty="0">
              <a:solidFill>
                <a:srgbClr val="AA2B1E"/>
              </a:solidFill>
              <a:latin typeface="Franklin Gothic Book"/>
              <a:ea typeface="微軟正黑體"/>
            </a:endParaRP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en-US" altLang="zh-TW" sz="2200" dirty="0" smtClean="0">
                <a:solidFill>
                  <a:srgbClr val="AA2B1E"/>
                </a:solidFill>
                <a:latin typeface="Franklin Gothic Book"/>
                <a:ea typeface="微軟正黑體"/>
              </a:rPr>
              <a:t>【</a:t>
            </a:r>
            <a:r>
              <a:rPr lang="zh-TW" altLang="en-US" sz="2200" dirty="0">
                <a:solidFill>
                  <a:srgbClr val="AA2B1E"/>
                </a:solidFill>
                <a:latin typeface="Franklin Gothic Book"/>
                <a:ea typeface="微軟正黑體"/>
              </a:rPr>
              <a:t>延伸思考</a:t>
            </a:r>
            <a:r>
              <a:rPr lang="en-US" altLang="zh-TW" sz="2200" dirty="0">
                <a:solidFill>
                  <a:srgbClr val="AA2B1E"/>
                </a:solidFill>
                <a:latin typeface="Franklin Gothic Book"/>
                <a:ea typeface="微軟正黑體"/>
              </a:rPr>
              <a:t>】</a:t>
            </a: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zh-TW" altLang="en-US" sz="2200" b="1" dirty="0">
                <a:solidFill>
                  <a:srgbClr val="AA2B1E"/>
                </a:solidFill>
                <a:latin typeface="Franklin Gothic Book"/>
                <a:ea typeface="微軟正黑體"/>
              </a:rPr>
              <a:t>  </a:t>
            </a:r>
            <a:r>
              <a:rPr lang="en-US" altLang="zh-TW" sz="1900" b="1" dirty="0">
                <a:solidFill>
                  <a:prstClr val="black"/>
                </a:solidFill>
                <a:latin typeface="Franklin Gothic Book"/>
                <a:ea typeface="微軟正黑體"/>
              </a:rPr>
              <a:t>1</a:t>
            </a:r>
            <a:r>
              <a:rPr lang="en-US" altLang="zh-TW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.</a:t>
            </a:r>
            <a:r>
              <a:rPr lang="zh-TW" altLang="en-US" sz="1900" b="1" dirty="0">
                <a:solidFill>
                  <a:prstClr val="black"/>
                </a:solidFill>
                <a:latin typeface="Franklin Gothic Book"/>
                <a:ea typeface="微軟正黑體"/>
              </a:rPr>
              <a:t>攻於論人者，察己必</a:t>
            </a:r>
            <a:r>
              <a:rPr lang="zh-TW" altLang="en-US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疏</a:t>
            </a:r>
            <a:r>
              <a:rPr lang="zh-CN" altLang="en-US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（宋</a:t>
            </a:r>
            <a:r>
              <a:rPr lang="zh-TW" altLang="en-US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 </a:t>
            </a:r>
            <a:r>
              <a:rPr lang="zh-CN" altLang="en-US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張栻</a:t>
            </a:r>
            <a:r>
              <a:rPr lang="en-US" altLang="zh-CN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《</a:t>
            </a:r>
            <a:r>
              <a:rPr lang="zh-CN" altLang="en-US" sz="1900" b="1" dirty="0" smtClean="0">
                <a:solidFill>
                  <a:srgbClr val="0000FF"/>
                </a:solidFill>
                <a:latin typeface="Franklin Gothic Book"/>
                <a:ea typeface="微軟正黑體"/>
              </a:rPr>
              <a:t>南軒集</a:t>
            </a:r>
            <a:r>
              <a:rPr lang="en-US" altLang="zh-CN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》</a:t>
            </a:r>
            <a:r>
              <a:rPr lang="en-US" altLang="zh-TW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)</a:t>
            </a: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zh-TW" altLang="en-US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      </a:t>
            </a:r>
            <a:r>
              <a:rPr lang="en-US" altLang="zh-TW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(</a:t>
            </a:r>
            <a:r>
              <a:rPr lang="zh-TW" altLang="en-US" sz="1900" b="1" dirty="0">
                <a:solidFill>
                  <a:prstClr val="black"/>
                </a:solidFill>
                <a:latin typeface="Franklin Gothic Book"/>
                <a:ea typeface="微軟正黑體"/>
              </a:rPr>
              <a:t>一個媽媽煮飯時</a:t>
            </a:r>
            <a:r>
              <a:rPr lang="en-US" altLang="zh-TW" sz="1900" b="1" dirty="0" smtClean="0">
                <a:solidFill>
                  <a:prstClr val="black"/>
                </a:solidFill>
                <a:latin typeface="Franklin Gothic Book"/>
                <a:ea typeface="微軟正黑體"/>
              </a:rPr>
              <a:t>…)</a:t>
            </a:r>
          </a:p>
          <a:p>
            <a:pPr marL="0" lvl="0" indent="0" defTabSz="91440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zh-TW" altLang="en-US" sz="1900" b="1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</a:t>
            </a:r>
            <a:r>
              <a:rPr lang="en-US" altLang="zh-TW" sz="1900" b="1" dirty="0">
                <a:solidFill>
                  <a:prstClr val="black"/>
                </a:solidFill>
                <a:latin typeface="微軟正黑體"/>
                <a:ea typeface="微軟正黑體"/>
              </a:rPr>
              <a:t>2.</a:t>
            </a:r>
            <a:r>
              <a:rPr lang="zh-TW" altLang="en-US" sz="1900" b="1" dirty="0" smtClean="0">
                <a:solidFill>
                  <a:prstClr val="black"/>
                </a:solidFill>
                <a:latin typeface="微軟正黑體"/>
                <a:ea typeface="微軟正黑體"/>
              </a:rPr>
              <a:t> 男女大不同</a:t>
            </a:r>
            <a:r>
              <a:rPr lang="en-US" altLang="zh-TW" sz="1900" b="1" dirty="0" smtClean="0">
                <a:solidFill>
                  <a:prstClr val="black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19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視覺</a:t>
            </a:r>
            <a:r>
              <a:rPr lang="zh-TW" altLang="en-US" sz="1900" b="1" dirty="0" smtClean="0">
                <a:solidFill>
                  <a:prstClr val="black"/>
                </a:solidFill>
                <a:latin typeface="微軟正黑體"/>
                <a:ea typeface="微軟正黑體"/>
              </a:rPr>
              <a:t>系與</a:t>
            </a:r>
            <a:r>
              <a:rPr lang="zh-TW" altLang="en-US" sz="19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聽覺</a:t>
            </a:r>
            <a:r>
              <a:rPr lang="zh-TW" altLang="en-US" sz="1900" b="1" dirty="0" smtClean="0">
                <a:solidFill>
                  <a:prstClr val="black"/>
                </a:solidFill>
                <a:latin typeface="微軟正黑體"/>
                <a:ea typeface="微軟正黑體"/>
              </a:rPr>
              <a:t>系</a:t>
            </a:r>
            <a:r>
              <a:rPr lang="en-US" altLang="zh-TW" sz="1900" b="1" dirty="0" smtClean="0">
                <a:solidFill>
                  <a:prstClr val="black"/>
                </a:solidFill>
                <a:latin typeface="微軟正黑體"/>
                <a:ea typeface="微軟正黑體"/>
              </a:rPr>
              <a:t>)(</a:t>
            </a:r>
            <a:r>
              <a:rPr lang="zh-TW" altLang="en-US" sz="1900" b="1" dirty="0" smtClean="0">
                <a:solidFill>
                  <a:prstClr val="black"/>
                </a:solidFill>
                <a:latin typeface="微軟正黑體"/>
                <a:ea typeface="微軟正黑體"/>
                <a:hlinkClick r:id="rId2" action="ppaction://hlinkpres?slideindex=1&amp;slidetitle="/>
              </a:rPr>
              <a:t>簡報</a:t>
            </a:r>
            <a:r>
              <a:rPr lang="en-US" altLang="zh-TW" sz="1900" b="1" dirty="0" smtClean="0">
                <a:solidFill>
                  <a:prstClr val="black"/>
                </a:solidFill>
                <a:latin typeface="微軟正黑體"/>
                <a:ea typeface="微軟正黑體"/>
              </a:rPr>
              <a:t>)</a:t>
            </a:r>
            <a:endParaRPr lang="en-US" altLang="zh-TW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ctr" defTabSz="914400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endParaRPr lang="en-US" altLang="zh-TW" sz="6000" dirty="0">
              <a:solidFill>
                <a:prstClr val="black"/>
              </a:solidFill>
              <a:latin typeface="華康唐風隸W5(P)" panose="03000500000000000000" pitchFamily="66" charset="-120"/>
              <a:ea typeface="華康唐風隸W5(P)" panose="03000500000000000000" pitchFamily="66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37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ctr" eaLnBrk="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4000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夫婦</a:t>
            </a:r>
            <a:r>
              <a:rPr kumimoji="1" lang="zh-TW" altLang="en-US" sz="4000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關係</a:t>
            </a:r>
            <a:r>
              <a:rPr kumimoji="1" lang="zh-TW" altLang="en-US" sz="4000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是人生的試金石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>
              <a:spcAft>
                <a:spcPct val="0"/>
              </a:spcAft>
              <a:buClrTx/>
              <a:buSzTx/>
              <a:buNone/>
            </a:pPr>
            <a:r>
              <a:rPr kumimoji="1" lang="zh-TW" altLang="en-US" sz="3200" kern="0" dirty="0" smtClean="0">
                <a:latin typeface="新細明體"/>
                <a:ea typeface="新細明體"/>
              </a:rPr>
              <a:t>「</a:t>
            </a:r>
            <a:r>
              <a:rPr kumimoji="1" lang="zh-TW" altLang="en-US" sz="3200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言行合一</a:t>
            </a:r>
            <a:r>
              <a:rPr kumimoji="1" lang="zh-TW" altLang="en-US" sz="3200" kern="0" dirty="0" smtClean="0">
                <a:latin typeface="新細明體"/>
                <a:ea typeface="新細明體"/>
              </a:rPr>
              <a:t>」</a:t>
            </a:r>
            <a:r>
              <a:rPr kumimoji="1" lang="zh-TW" altLang="en-US" sz="3200" kern="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kumimoji="1" lang="zh-TW" altLang="en-US" sz="3200" kern="0" dirty="0" smtClean="0">
                <a:solidFill>
                  <a:prstClr val="black"/>
                </a:solidFill>
                <a:latin typeface="新細明體"/>
              </a:rPr>
              <a:t>「</a:t>
            </a:r>
            <a:r>
              <a:rPr kumimoji="1" lang="zh-TW" altLang="en-US" sz="3200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裡外合一</a:t>
            </a:r>
            <a:r>
              <a:rPr kumimoji="1" lang="zh-TW" altLang="en-US" sz="3200" kern="0" dirty="0" smtClean="0">
                <a:solidFill>
                  <a:prstClr val="black"/>
                </a:solidFill>
                <a:latin typeface="新細明體"/>
              </a:rPr>
              <a:t>」</a:t>
            </a:r>
            <a:r>
              <a:rPr kumimoji="1" lang="zh-TW" altLang="en-US" sz="3200" kern="0" dirty="0" smtClean="0">
                <a:latin typeface="微軟正黑體" pitchFamily="34" charset="-120"/>
                <a:ea typeface="微軟正黑體" pitchFamily="34" charset="-120"/>
              </a:rPr>
              <a:t>的修煉夥伴</a:t>
            </a:r>
            <a:endParaRPr kumimoji="1" lang="zh-TW" altLang="en-US" sz="3200" kern="0" dirty="0">
              <a:latin typeface="微軟正黑體" pitchFamily="34" charset="-120"/>
              <a:ea typeface="微軟正黑體" pitchFamily="34" charset="-120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zh-TW" altLang="en-US" dirty="0">
                <a:solidFill>
                  <a:prstClr val="black"/>
                </a:solidFill>
                <a:latin typeface="文鼎中楷" pitchFamily="65" charset="-120"/>
                <a:ea typeface="文鼎中楷" pitchFamily="65" charset="-120"/>
              </a:rPr>
              <a:t>△</a:t>
            </a:r>
            <a:r>
              <a:rPr lang="zh-TW" altLang="en-US" dirty="0">
                <a:latin typeface="文鼎中楷" pitchFamily="65" charset="-120"/>
                <a:ea typeface="文鼎中楷" pitchFamily="65" charset="-120"/>
              </a:rPr>
              <a:t>短片</a:t>
            </a:r>
            <a:r>
              <a:rPr lang="zh-TW" altLang="en-US" dirty="0" smtClean="0">
                <a:latin typeface="新細明體"/>
              </a:rPr>
              <a:t>：</a:t>
            </a:r>
            <a:r>
              <a:rPr lang="zh-TW" altLang="en-US" dirty="0" smtClean="0">
                <a:latin typeface="+mj-ea"/>
                <a:ea typeface="+mj-ea"/>
              </a:rPr>
              <a:t>我的一生</a:t>
            </a:r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zh-TW" altLang="en-US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328592" cy="33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878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9600" dirty="0" smtClean="0">
                <a:latin typeface="+mj-ea"/>
                <a:ea typeface="+mj-ea"/>
              </a:rPr>
              <a:t>感謝聆聽</a:t>
            </a:r>
            <a:endParaRPr lang="zh-TW" altLang="en-US" sz="9600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12" y="3946762"/>
            <a:ext cx="6004375" cy="208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夫妻</a:t>
            </a:r>
            <a:endParaRPr lang="zh-TW" altLang="en-US" sz="800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五倫中</a:t>
            </a:r>
            <a:r>
              <a:rPr lang="zh-TW" altLang="en-US" sz="800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最親密</a:t>
            </a:r>
            <a:endParaRPr lang="en-US" altLang="zh-TW" sz="8000" dirty="0" smtClean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也可能</a:t>
            </a:r>
            <a:r>
              <a:rPr lang="zh-TW" altLang="en-US" sz="800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最疏遠</a:t>
            </a:r>
            <a:r>
              <a:rPr lang="zh-TW" altLang="en-US" sz="60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的一倫</a:t>
            </a:r>
            <a:endParaRPr lang="zh-TW" altLang="en-US" sz="60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883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其</a:t>
            </a:r>
            <a:r>
              <a:rPr lang="zh-TW" altLang="en-US" sz="8000" dirty="0" smtClean="0">
                <a:solidFill>
                  <a:srgbClr val="FF0000"/>
                </a:solidFill>
              </a:rPr>
              <a:t>恕</a:t>
            </a:r>
            <a:r>
              <a:rPr lang="zh-TW" altLang="en-US" dirty="0" smtClean="0"/>
              <a:t>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081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 smtClean="0">
                <a:latin typeface="+mj-ea"/>
                <a:ea typeface="+mj-ea"/>
              </a:rPr>
              <a:t>     </a:t>
            </a:r>
            <a:r>
              <a:rPr lang="zh-TW" altLang="zh-TW" sz="3200" b="1" u="sng" dirty="0" smtClean="0">
                <a:latin typeface="+mj-ea"/>
                <a:ea typeface="+mj-ea"/>
              </a:rPr>
              <a:t>子</a:t>
            </a:r>
            <a:r>
              <a:rPr lang="zh-TW" altLang="zh-TW" sz="3200" b="1" u="sng" dirty="0">
                <a:latin typeface="+mj-ea"/>
                <a:ea typeface="+mj-ea"/>
              </a:rPr>
              <a:t>貢</a:t>
            </a:r>
            <a:r>
              <a:rPr lang="zh-TW" altLang="zh-TW" sz="3200" b="1" dirty="0">
                <a:latin typeface="+mj-ea"/>
                <a:ea typeface="+mj-ea"/>
              </a:rPr>
              <a:t>問曰</a:t>
            </a:r>
            <a:r>
              <a:rPr lang="zh-TW" altLang="zh-TW" sz="3200" b="1" dirty="0" smtClean="0">
                <a:latin typeface="+mj-ea"/>
                <a:ea typeface="+mj-ea"/>
              </a:rPr>
              <a:t>：有</a:t>
            </a:r>
            <a:r>
              <a:rPr lang="zh-TW" altLang="zh-TW" sz="3200" b="1" dirty="0">
                <a:latin typeface="+mj-ea"/>
                <a:ea typeface="+mj-ea"/>
              </a:rPr>
              <a:t>一言而可以終身行之者乎</a:t>
            </a:r>
            <a:r>
              <a:rPr lang="zh-TW" altLang="zh-TW" sz="3200" b="1" dirty="0" smtClean="0">
                <a:latin typeface="+mj-ea"/>
                <a:ea typeface="+mj-ea"/>
              </a:rPr>
              <a:t>？</a:t>
            </a:r>
            <a:endParaRPr lang="en-US" altLang="zh-TW" sz="3200" b="1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zh-TW" sz="3200" b="1" dirty="0" smtClean="0">
                <a:latin typeface="+mj-ea"/>
                <a:ea typeface="+mj-ea"/>
              </a:rPr>
              <a:t>子</a:t>
            </a:r>
            <a:r>
              <a:rPr lang="zh-TW" altLang="zh-TW" sz="3200" b="1" dirty="0">
                <a:latin typeface="+mj-ea"/>
                <a:ea typeface="+mj-ea"/>
              </a:rPr>
              <a:t>曰</a:t>
            </a:r>
            <a:r>
              <a:rPr lang="zh-TW" altLang="zh-TW" sz="3200" b="1" dirty="0" smtClean="0">
                <a:latin typeface="+mj-ea"/>
                <a:ea typeface="+mj-ea"/>
              </a:rPr>
              <a:t>：其</a:t>
            </a:r>
            <a:r>
              <a:rPr lang="zh-TW" altLang="zh-TW" sz="4400" b="1" dirty="0" smtClean="0">
                <a:solidFill>
                  <a:srgbClr val="FF0000"/>
                </a:solidFill>
                <a:latin typeface="+mj-ea"/>
                <a:ea typeface="+mj-ea"/>
              </a:rPr>
              <a:t>恕</a:t>
            </a:r>
            <a:r>
              <a:rPr lang="zh-TW" altLang="zh-TW" sz="3200" b="1" dirty="0" smtClean="0">
                <a:latin typeface="+mj-ea"/>
                <a:ea typeface="+mj-ea"/>
              </a:rPr>
              <a:t>乎</a:t>
            </a:r>
            <a:r>
              <a:rPr lang="en-US" altLang="zh-TW" sz="3200" b="1" dirty="0">
                <a:latin typeface="+mj-ea"/>
                <a:ea typeface="+mj-ea"/>
              </a:rPr>
              <a:t>!</a:t>
            </a:r>
            <a:r>
              <a:rPr lang="zh-TW" altLang="zh-TW" sz="3200" b="1" dirty="0">
                <a:latin typeface="+mj-ea"/>
                <a:ea typeface="+mj-ea"/>
              </a:rPr>
              <a:t>己所不欲，</a:t>
            </a:r>
            <a:r>
              <a:rPr lang="zh-TW" altLang="zh-TW" sz="3200" b="1" dirty="0" smtClean="0">
                <a:latin typeface="+mj-ea"/>
                <a:ea typeface="+mj-ea"/>
              </a:rPr>
              <a:t>勿施於人。</a:t>
            </a:r>
            <a:endParaRPr lang="en-US" altLang="zh-TW" sz="32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zh-TW" altLang="en-US" sz="2000" dirty="0" smtClean="0">
                <a:solidFill>
                  <a:prstClr val="black"/>
                </a:solidFill>
                <a:latin typeface="微軟正黑體"/>
                <a:ea typeface="微軟正黑體"/>
              </a:rPr>
              <a:t>   </a:t>
            </a:r>
            <a:r>
              <a:rPr lang="zh-TW" altLang="en-US" sz="2000" dirty="0" smtClean="0">
                <a:solidFill>
                  <a:srgbClr val="AA2B1E"/>
                </a:solidFill>
                <a:latin typeface="Franklin Gothic Book"/>
                <a:ea typeface="微軟正黑體"/>
              </a:rPr>
              <a:t>   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98" y="4221088"/>
            <a:ext cx="2497460" cy="249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26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807" t="6561" r="3883" b="9774"/>
          <a:stretch/>
        </p:blipFill>
        <p:spPr>
          <a:xfrm>
            <a:off x="11182" y="1268603"/>
            <a:ext cx="9132817" cy="47047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63888" y="2564904"/>
            <a:ext cx="2016224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能恕後 還要能</a:t>
            </a:r>
            <a:r>
              <a:rPr lang="zh-TW" altLang="en-US" sz="6000" dirty="0" smtClean="0">
                <a:solidFill>
                  <a:srgbClr val="FF0000"/>
                </a:solidFill>
              </a:rPr>
              <a:t>欣賞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b="1" dirty="0" smtClean="0">
                <a:latin typeface="+mj-ea"/>
                <a:ea typeface="+mj-ea"/>
              </a:rPr>
              <a:t>當你也愛另一個人的</a:t>
            </a:r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缺點</a:t>
            </a:r>
            <a:r>
              <a:rPr lang="zh-TW" altLang="en-US" b="1" dirty="0" smtClean="0">
                <a:latin typeface="+mj-ea"/>
                <a:ea typeface="+mj-ea"/>
              </a:rPr>
              <a:t>時，才算是</a:t>
            </a:r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真的愛他</a:t>
            </a:r>
            <a:r>
              <a:rPr lang="zh-TW" altLang="en-US" b="1" dirty="0" smtClean="0">
                <a:latin typeface="+mj-ea"/>
                <a:ea typeface="+mj-ea"/>
              </a:rPr>
              <a:t>。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+mj-ea"/>
                <a:ea typeface="+mj-ea"/>
              </a:rPr>
              <a:t> </a:t>
            </a:r>
            <a:r>
              <a:rPr lang="zh-TW" altLang="en-US" b="1" dirty="0" smtClean="0">
                <a:latin typeface="+mj-ea"/>
                <a:ea typeface="+mj-ea"/>
              </a:rPr>
              <a:t>                                                                            </a:t>
            </a:r>
            <a:r>
              <a:rPr lang="en-US" altLang="zh-TW" b="1" dirty="0" smtClean="0">
                <a:latin typeface="+mj-ea"/>
                <a:ea typeface="+mj-ea"/>
              </a:rPr>
              <a:t>〈</a:t>
            </a:r>
            <a:r>
              <a:rPr lang="zh-TW" altLang="en-US" b="1" dirty="0" smtClean="0">
                <a:latin typeface="+mj-ea"/>
                <a:ea typeface="+mj-ea"/>
              </a:rPr>
              <a:t>蔣勳</a:t>
            </a:r>
            <a:r>
              <a:rPr lang="en-US" altLang="zh-TW" b="1" dirty="0" smtClean="0">
                <a:latin typeface="+mj-ea"/>
                <a:ea typeface="+mj-ea"/>
              </a:rPr>
              <a:t>〉</a:t>
            </a:r>
            <a:endParaRPr lang="en-US" altLang="zh-TW" b="1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720455" cy="2480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0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9829"/>
            <a:ext cx="8229600" cy="4596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婚姻</a:t>
            </a:r>
            <a:endParaRPr lang="en-US" altLang="zh-TW" sz="54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完美，只有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</a:t>
            </a:r>
            <a:r>
              <a:rPr lang="zh-TW" altLang="en-US" sz="5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54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夫妻不是一輩子不吵架</a:t>
            </a:r>
            <a:endParaRPr lang="en-US" altLang="zh-TW" sz="28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而是吵架後還可以一輩子</a:t>
            </a:r>
            <a:endParaRPr lang="zh-TW" altLang="en-US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31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440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年的不離不棄</a:t>
            </a:r>
            <a:r>
              <a:rPr lang="en-US" altLang="zh-TW" sz="440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可敬的蠻牛先生</a:t>
            </a:r>
            <a:r>
              <a:rPr lang="en-US" altLang="zh-TW" sz="32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1336" y="2313215"/>
            <a:ext cx="6573341" cy="369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118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cs typeface="+mn-cs"/>
              </a:rPr>
              <a:t>學會</a:t>
            </a:r>
            <a:r>
              <a:rPr lang="zh-TW" altLang="en-US" sz="6000" dirty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欣賞</a:t>
            </a:r>
            <a:r>
              <a:rPr lang="zh-TW" altLang="en-US" sz="4400" dirty="0">
                <a:solidFill>
                  <a:prstClr val="black"/>
                </a:solidFill>
                <a:latin typeface="微軟正黑體" panose="020B0604030504040204" pitchFamily="34" charset="-120"/>
                <a:cs typeface="+mn-cs"/>
              </a:rPr>
              <a:t>對方</a:t>
            </a:r>
            <a:r>
              <a:rPr lang="zh-TW" altLang="en-US" sz="4400" dirty="0" smtClean="0">
                <a:solidFill>
                  <a:prstClr val="black"/>
                </a:solidFill>
                <a:latin typeface="微軟正黑體" panose="020B0604030504040204" pitchFamily="34" charset="-120"/>
                <a:cs typeface="+mn-cs"/>
              </a:rPr>
              <a:t>優點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988840"/>
            <a:ext cx="7772400" cy="403096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latin typeface="文鼎中楷" pitchFamily="65" charset="-120"/>
                <a:ea typeface="文鼎中楷" pitchFamily="65" charset="-120"/>
              </a:rPr>
              <a:t>△</a:t>
            </a:r>
            <a:r>
              <a:rPr lang="zh-TW" altLang="en-US" sz="3600" dirty="0" smtClean="0">
                <a:solidFill>
                  <a:srgbClr val="0000FF"/>
                </a:solidFill>
                <a:latin typeface="文鼎中楷" pitchFamily="65" charset="-120"/>
                <a:ea typeface="文鼎中楷" pitchFamily="65" charset="-120"/>
                <a:cs typeface="+mj-cs"/>
              </a:rPr>
              <a:t>夫妻</a:t>
            </a:r>
            <a:r>
              <a:rPr lang="zh-TW" altLang="en-US" sz="3600" dirty="0">
                <a:solidFill>
                  <a:srgbClr val="0000FF"/>
                </a:solidFill>
                <a:latin typeface="文鼎中楷" pitchFamily="65" charset="-120"/>
                <a:ea typeface="文鼎中楷" pitchFamily="65" charset="-120"/>
                <a:cs typeface="+mj-cs"/>
              </a:rPr>
              <a:t>結婚之後最</a:t>
            </a:r>
            <a:r>
              <a:rPr lang="zh-TW" altLang="en-US" sz="3600" dirty="0" smtClean="0">
                <a:solidFill>
                  <a:srgbClr val="0000FF"/>
                </a:solidFill>
                <a:latin typeface="文鼎中楷" pitchFamily="65" charset="-120"/>
                <a:ea typeface="文鼎中楷" pitchFamily="65" charset="-120"/>
                <a:cs typeface="+mj-cs"/>
              </a:rPr>
              <a:t>重要的是</a:t>
            </a:r>
            <a:r>
              <a:rPr lang="en-US" altLang="zh-TW" sz="3600" dirty="0" smtClean="0">
                <a:solidFill>
                  <a:srgbClr val="0000FF"/>
                </a:solidFill>
                <a:latin typeface="文鼎中楷" pitchFamily="65" charset="-120"/>
                <a:ea typeface="文鼎中楷" pitchFamily="65" charset="-120"/>
                <a:cs typeface="+mj-cs"/>
              </a:rPr>
              <a:t>----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FF"/>
                </a:solidFill>
                <a:latin typeface="文鼎中楷" pitchFamily="65" charset="-120"/>
                <a:ea typeface="文鼎中楷" pitchFamily="65" charset="-120"/>
                <a:cs typeface="+mj-cs"/>
              </a:rPr>
              <a:t> </a:t>
            </a:r>
            <a:r>
              <a:rPr lang="zh-TW" altLang="en-US" sz="3600" dirty="0" smtClean="0">
                <a:solidFill>
                  <a:srgbClr val="0000FF"/>
                </a:solidFill>
                <a:latin typeface="文鼎中楷" pitchFamily="65" charset="-120"/>
                <a:ea typeface="文鼎中楷" pitchFamily="65" charset="-120"/>
                <a:cs typeface="+mj-cs"/>
              </a:rPr>
              <a:t> </a:t>
            </a:r>
            <a:r>
              <a:rPr lang="en-US" altLang="zh-TW" sz="3600" dirty="0" smtClean="0">
                <a:solidFill>
                  <a:srgbClr val="0000FF"/>
                </a:solidFill>
                <a:latin typeface="文鼎中楷" pitchFamily="65" charset="-120"/>
                <a:ea typeface="文鼎中楷" pitchFamily="65" charset="-120"/>
                <a:cs typeface="+mj-cs"/>
              </a:rPr>
              <a:t>「</a:t>
            </a:r>
            <a:r>
              <a:rPr lang="zh-TW" altLang="en-US" sz="3600" dirty="0" smtClean="0">
                <a:solidFill>
                  <a:srgbClr val="0000FF"/>
                </a:solidFill>
                <a:latin typeface="文鼎中楷" pitchFamily="65" charset="-120"/>
                <a:ea typeface="文鼎中楷" pitchFamily="65" charset="-120"/>
                <a:cs typeface="+mj-cs"/>
              </a:rPr>
              <a:t>只</a:t>
            </a:r>
            <a:r>
              <a:rPr lang="zh-TW" altLang="en-US" sz="3600" dirty="0">
                <a:solidFill>
                  <a:srgbClr val="0000FF"/>
                </a:solidFill>
                <a:latin typeface="文鼎中楷" pitchFamily="65" charset="-120"/>
                <a:ea typeface="文鼎中楷" pitchFamily="65" charset="-120"/>
                <a:cs typeface="+mj-cs"/>
              </a:rPr>
              <a:t>看對方</a:t>
            </a:r>
            <a:r>
              <a:rPr lang="zh-TW" altLang="en-US" sz="3600" dirty="0" smtClean="0">
                <a:solidFill>
                  <a:srgbClr val="0000FF"/>
                </a:solidFill>
                <a:latin typeface="文鼎中楷" pitchFamily="65" charset="-120"/>
                <a:ea typeface="文鼎中楷" pitchFamily="65" charset="-120"/>
                <a:cs typeface="+mj-cs"/>
              </a:rPr>
              <a:t>優點，不看對方缺點。」</a:t>
            </a:r>
            <a:endParaRPr lang="en-US" altLang="zh-TW" sz="3600" dirty="0" smtClean="0">
              <a:solidFill>
                <a:srgbClr val="0000FF"/>
              </a:solidFill>
              <a:latin typeface="文鼎中楷" pitchFamily="65" charset="-120"/>
              <a:ea typeface="文鼎中楷" pitchFamily="65" charset="-120"/>
              <a:cs typeface="+mj-cs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0000FF"/>
                </a:solidFill>
                <a:latin typeface="+mj-ea"/>
                <a:ea typeface="文鼎中楷" pitchFamily="65" charset="-120"/>
                <a:cs typeface="+mj-cs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latin typeface="+mj-ea"/>
                <a:ea typeface="文鼎中楷" pitchFamily="65" charset="-120"/>
                <a:cs typeface="+mj-cs"/>
              </a:rPr>
              <a:t>          </a:t>
            </a:r>
            <a:r>
              <a:rPr lang="en-US" altLang="zh-TW" sz="2800" dirty="0" smtClean="0">
                <a:latin typeface="+mj-ea"/>
                <a:ea typeface="+mj-ea"/>
                <a:cs typeface="+mj-cs"/>
              </a:rPr>
              <a:t>1.</a:t>
            </a:r>
            <a:r>
              <a:rPr lang="zh-TW" altLang="en-US" sz="2800" dirty="0" smtClean="0">
                <a:latin typeface="+mj-ea"/>
                <a:ea typeface="+mj-ea"/>
                <a:cs typeface="+mj-cs"/>
              </a:rPr>
              <a:t>金婚時，記者問老太太</a:t>
            </a:r>
            <a:r>
              <a:rPr lang="en-US" altLang="zh-TW" sz="2800" dirty="0" smtClean="0">
                <a:latin typeface="+mj-ea"/>
                <a:ea typeface="+mj-ea"/>
                <a:cs typeface="+mj-cs"/>
              </a:rPr>
              <a:t>…..</a:t>
            </a:r>
          </a:p>
          <a:p>
            <a:pPr marL="0" indent="0">
              <a:buNone/>
            </a:pPr>
            <a:r>
              <a:rPr lang="zh-TW" altLang="en-US" sz="2800" dirty="0">
                <a:latin typeface="+mj-ea"/>
                <a:ea typeface="+mj-ea"/>
                <a:cs typeface="+mj-cs"/>
              </a:rPr>
              <a:t> </a:t>
            </a:r>
            <a:r>
              <a:rPr lang="zh-TW" altLang="en-US" sz="2800" dirty="0" smtClean="0">
                <a:latin typeface="+mj-ea"/>
                <a:ea typeface="+mj-ea"/>
                <a:cs typeface="+mj-cs"/>
              </a:rPr>
              <a:t>          </a:t>
            </a:r>
            <a:r>
              <a:rPr lang="en-US" altLang="zh-TW" sz="2800" dirty="0" smtClean="0">
                <a:latin typeface="+mj-ea"/>
                <a:ea typeface="+mj-ea"/>
                <a:cs typeface="+mj-cs"/>
              </a:rPr>
              <a:t>2.</a:t>
            </a:r>
            <a:r>
              <a:rPr lang="zh-TW" altLang="en-US" sz="2800" dirty="0" smtClean="0">
                <a:latin typeface="+mj-ea"/>
                <a:ea typeface="+mj-ea"/>
                <a:cs typeface="+mj-cs"/>
              </a:rPr>
              <a:t>一個</a:t>
            </a:r>
            <a:r>
              <a:rPr lang="en-US" altLang="zh-TW" sz="2800" dirty="0" smtClean="0">
                <a:latin typeface="+mj-ea"/>
                <a:ea typeface="+mj-ea"/>
                <a:cs typeface="+mj-cs"/>
              </a:rPr>
              <a:t>line</a:t>
            </a:r>
            <a:r>
              <a:rPr lang="zh-TW" altLang="en-US" sz="2800" dirty="0" smtClean="0">
                <a:latin typeface="+mj-ea"/>
                <a:ea typeface="+mj-ea"/>
                <a:cs typeface="+mj-cs"/>
              </a:rPr>
              <a:t>的省思</a:t>
            </a:r>
            <a:endParaRPr lang="en-US" altLang="zh-TW" sz="2800" dirty="0" smtClean="0"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zh-TW" sz="1600" dirty="0"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zh-TW" sz="1600" dirty="0" smtClean="0"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0000FF"/>
              </a:solidFill>
              <a:latin typeface="文鼎中楷" pitchFamily="65" charset="-120"/>
              <a:ea typeface="文鼎中楷" pitchFamily="65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93096"/>
            <a:ext cx="4507979" cy="234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217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2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3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2331</TotalTime>
  <Words>943</Words>
  <Application>Microsoft Office PowerPoint</Application>
  <PresentationFormat>如螢幕大小 (4:3)</PresentationFormat>
  <Paragraphs>146</Paragraphs>
  <Slides>23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23</vt:i4>
      </vt:variant>
    </vt:vector>
  </HeadingPairs>
  <TitlesOfParts>
    <vt:vector size="51" baseType="lpstr">
      <vt:lpstr>文鼎中楷</vt:lpstr>
      <vt:lpstr>文鼎中隸</vt:lpstr>
      <vt:lpstr>華康行書體</vt:lpstr>
      <vt:lpstr>華康唐風隸W5(P)</vt:lpstr>
      <vt:lpstr>華康新篆體</vt:lpstr>
      <vt:lpstr>華康新篆體(P)</vt:lpstr>
      <vt:lpstr>華康龍門石碑</vt:lpstr>
      <vt:lpstr>華康魏碑體</vt:lpstr>
      <vt:lpstr>微軟正黑體</vt:lpstr>
      <vt:lpstr>新細明體</vt:lpstr>
      <vt:lpstr>Arial</vt:lpstr>
      <vt:lpstr>Arial Narrow</vt:lpstr>
      <vt:lpstr>Bookman Old Style</vt:lpstr>
      <vt:lpstr>Calibri</vt:lpstr>
      <vt:lpstr>Constantia</vt:lpstr>
      <vt:lpstr>Franklin Gothic Book</vt:lpstr>
      <vt:lpstr>Rockwell</vt:lpstr>
      <vt:lpstr>Times New Roman</vt:lpstr>
      <vt:lpstr>Trebuchet MS</vt:lpstr>
      <vt:lpstr>Wingdings 2</vt:lpstr>
      <vt:lpstr>Wingdings 3</vt:lpstr>
      <vt:lpstr>流線</vt:lpstr>
      <vt:lpstr>1_流線</vt:lpstr>
      <vt:lpstr>多面向</vt:lpstr>
      <vt:lpstr>2_流線</vt:lpstr>
      <vt:lpstr>1_Damask</vt:lpstr>
      <vt:lpstr>3_流線</vt:lpstr>
      <vt:lpstr>地平線</vt:lpstr>
      <vt:lpstr>死生契闊 與子成說 執子之手 與子偕老 夫妻和順全家安</vt:lpstr>
      <vt:lpstr>夫妻</vt:lpstr>
      <vt:lpstr>夫妻</vt:lpstr>
      <vt:lpstr>其恕乎?</vt:lpstr>
      <vt:lpstr>PowerPoint 簡報</vt:lpstr>
      <vt:lpstr>能恕後 還要能欣賞</vt:lpstr>
      <vt:lpstr>PowerPoint 簡報</vt:lpstr>
      <vt:lpstr>24年的不離不棄 (可敬的蠻牛先生)</vt:lpstr>
      <vt:lpstr>學會欣賞對方優點</vt:lpstr>
      <vt:lpstr>夫妻相互欣賞的典範 (李清照與趙明誠)</vt:lpstr>
      <vt:lpstr>歌曲欣賞                牽阮的手</vt:lpstr>
      <vt:lpstr>懂得欣賞還要常懷感恩</vt:lpstr>
      <vt:lpstr>夫妻和諧之道 (尊重)</vt:lpstr>
      <vt:lpstr>夫妻和諧之道 (培養相同的興趣)</vt:lpstr>
      <vt:lpstr>夫妻和諧之道 (擁有共同嗜好)</vt:lpstr>
      <vt:lpstr>夫妻和諧之道</vt:lpstr>
      <vt:lpstr>費斯丁格法則 （Leon Festinger，1919-1989）</vt:lpstr>
      <vt:lpstr>夫妻和諧之道 (親密小舉動)</vt:lpstr>
      <vt:lpstr>夫妻送禮的藝術</vt:lpstr>
      <vt:lpstr>夫妻和諧之道 (不離不棄)</vt:lpstr>
      <vt:lpstr>夫妻和諧之道 (論情不論理)</vt:lpstr>
      <vt:lpstr>夫婦關係是人生的試金石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ASUS</cp:lastModifiedBy>
  <cp:revision>82</cp:revision>
  <dcterms:created xsi:type="dcterms:W3CDTF">2018-08-20T06:19:52Z</dcterms:created>
  <dcterms:modified xsi:type="dcterms:W3CDTF">2019-03-01T11:44:33Z</dcterms:modified>
</cp:coreProperties>
</file>